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1" r:id="rId14"/>
    <p:sldId id="272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473"/>
    <p:restoredTop sz="94718"/>
  </p:normalViewPr>
  <p:slideViewPr>
    <p:cSldViewPr snapToGrid="0">
      <p:cViewPr varScale="1">
        <p:scale>
          <a:sx n="109" d="100"/>
          <a:sy n="109" d="100"/>
        </p:scale>
        <p:origin x="208" y="3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1471ACE-2016-45F2-86F8-33E658DA5FD1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8EA69C2-44BD-4BCF-949C-B6605C2FD4F4}">
      <dgm:prSet/>
      <dgm:spPr/>
      <dgm:t>
        <a:bodyPr/>
        <a:lstStyle/>
        <a:p>
          <a:r>
            <a:rPr lang="en-GB" b="0" i="0"/>
            <a:t>Empathy is a critical component of nursing education and practice.</a:t>
          </a:r>
          <a:endParaRPr lang="en-US"/>
        </a:p>
      </dgm:t>
    </dgm:pt>
    <dgm:pt modelId="{FA3DB772-C3B3-46BA-B5FB-FC8EE1E3BA50}" type="parTrans" cxnId="{1A562580-062A-4E27-95A3-EF75F484B5E6}">
      <dgm:prSet/>
      <dgm:spPr/>
      <dgm:t>
        <a:bodyPr/>
        <a:lstStyle/>
        <a:p>
          <a:endParaRPr lang="en-US"/>
        </a:p>
      </dgm:t>
    </dgm:pt>
    <dgm:pt modelId="{53FFE98A-B3EC-41BA-B9BB-C63FD2CA2C3A}" type="sibTrans" cxnId="{1A562580-062A-4E27-95A3-EF75F484B5E6}">
      <dgm:prSet/>
      <dgm:spPr/>
      <dgm:t>
        <a:bodyPr/>
        <a:lstStyle/>
        <a:p>
          <a:endParaRPr lang="en-US"/>
        </a:p>
      </dgm:t>
    </dgm:pt>
    <dgm:pt modelId="{E0E4612C-7981-4431-B25D-62C66D705426}">
      <dgm:prSet/>
      <dgm:spPr/>
      <dgm:t>
        <a:bodyPr/>
        <a:lstStyle/>
        <a:p>
          <a:r>
            <a:rPr lang="en-GB" b="0" i="0"/>
            <a:t>Ongoing debates about its conceptualization impact how it is taught and measured.</a:t>
          </a:r>
          <a:endParaRPr lang="en-US"/>
        </a:p>
      </dgm:t>
    </dgm:pt>
    <dgm:pt modelId="{C5FAA43B-3EA7-4047-89FB-D2B559C6E2A1}" type="parTrans" cxnId="{3C95D865-E4FF-43E8-B5A3-CF84ADC24F74}">
      <dgm:prSet/>
      <dgm:spPr/>
      <dgm:t>
        <a:bodyPr/>
        <a:lstStyle/>
        <a:p>
          <a:endParaRPr lang="en-US"/>
        </a:p>
      </dgm:t>
    </dgm:pt>
    <dgm:pt modelId="{E033E73D-889E-4111-B302-4950FA5DF668}" type="sibTrans" cxnId="{3C95D865-E4FF-43E8-B5A3-CF84ADC24F74}">
      <dgm:prSet/>
      <dgm:spPr/>
      <dgm:t>
        <a:bodyPr/>
        <a:lstStyle/>
        <a:p>
          <a:endParaRPr lang="en-US"/>
        </a:p>
      </dgm:t>
    </dgm:pt>
    <dgm:pt modelId="{113088F4-478B-45F6-B452-2AA2AB618B96}">
      <dgm:prSet/>
      <dgm:spPr/>
      <dgm:t>
        <a:bodyPr/>
        <a:lstStyle/>
        <a:p>
          <a:r>
            <a:rPr lang="en-GB" b="0" i="0"/>
            <a:t>The distinction between emotional and cognitive empathy is essential for effective nursing care.</a:t>
          </a:r>
          <a:endParaRPr lang="en-US"/>
        </a:p>
      </dgm:t>
    </dgm:pt>
    <dgm:pt modelId="{EE3B6D24-9868-44E1-8E7A-174F67FE78CC}" type="parTrans" cxnId="{7C4AD733-4E91-40BB-AA1B-711D49FE86CA}">
      <dgm:prSet/>
      <dgm:spPr/>
      <dgm:t>
        <a:bodyPr/>
        <a:lstStyle/>
        <a:p>
          <a:endParaRPr lang="en-US"/>
        </a:p>
      </dgm:t>
    </dgm:pt>
    <dgm:pt modelId="{D7BC8C89-AFFE-48C4-A05B-2703DB91BD56}" type="sibTrans" cxnId="{7C4AD733-4E91-40BB-AA1B-711D49FE86CA}">
      <dgm:prSet/>
      <dgm:spPr/>
      <dgm:t>
        <a:bodyPr/>
        <a:lstStyle/>
        <a:p>
          <a:endParaRPr lang="en-US"/>
        </a:p>
      </dgm:t>
    </dgm:pt>
    <dgm:pt modelId="{52E10F53-AF5C-3344-A808-F64A42A7A5A7}" type="pres">
      <dgm:prSet presAssocID="{A1471ACE-2016-45F2-86F8-33E658DA5FD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61B119C-9D69-DD4A-A12E-1C1456D5AABD}" type="pres">
      <dgm:prSet presAssocID="{98EA69C2-44BD-4BCF-949C-B6605C2FD4F4}" presName="hierRoot1" presStyleCnt="0"/>
      <dgm:spPr/>
    </dgm:pt>
    <dgm:pt modelId="{450266F3-DD9B-0041-A5FF-4A30ED01E071}" type="pres">
      <dgm:prSet presAssocID="{98EA69C2-44BD-4BCF-949C-B6605C2FD4F4}" presName="composite" presStyleCnt="0"/>
      <dgm:spPr/>
    </dgm:pt>
    <dgm:pt modelId="{325A5914-76F4-274C-9964-D1020BB5BAA5}" type="pres">
      <dgm:prSet presAssocID="{98EA69C2-44BD-4BCF-949C-B6605C2FD4F4}" presName="background" presStyleLbl="node0" presStyleIdx="0" presStyleCnt="3"/>
      <dgm:spPr/>
    </dgm:pt>
    <dgm:pt modelId="{BAA6CC5B-9B3F-9347-A4DE-F301B4B149D1}" type="pres">
      <dgm:prSet presAssocID="{98EA69C2-44BD-4BCF-949C-B6605C2FD4F4}" presName="text" presStyleLbl="fgAcc0" presStyleIdx="0" presStyleCnt="3">
        <dgm:presLayoutVars>
          <dgm:chPref val="3"/>
        </dgm:presLayoutVars>
      </dgm:prSet>
      <dgm:spPr/>
    </dgm:pt>
    <dgm:pt modelId="{0BDD39F7-5686-744E-91EB-70029F0DBF1E}" type="pres">
      <dgm:prSet presAssocID="{98EA69C2-44BD-4BCF-949C-B6605C2FD4F4}" presName="hierChild2" presStyleCnt="0"/>
      <dgm:spPr/>
    </dgm:pt>
    <dgm:pt modelId="{7FBC96A5-EDE9-F348-8151-08D520859340}" type="pres">
      <dgm:prSet presAssocID="{E0E4612C-7981-4431-B25D-62C66D705426}" presName="hierRoot1" presStyleCnt="0"/>
      <dgm:spPr/>
    </dgm:pt>
    <dgm:pt modelId="{492EF036-3A58-E94F-A8AA-7D2C49AB7D2E}" type="pres">
      <dgm:prSet presAssocID="{E0E4612C-7981-4431-B25D-62C66D705426}" presName="composite" presStyleCnt="0"/>
      <dgm:spPr/>
    </dgm:pt>
    <dgm:pt modelId="{384E32DD-7791-7143-B1AA-22C247AABE1E}" type="pres">
      <dgm:prSet presAssocID="{E0E4612C-7981-4431-B25D-62C66D705426}" presName="background" presStyleLbl="node0" presStyleIdx="1" presStyleCnt="3"/>
      <dgm:spPr/>
    </dgm:pt>
    <dgm:pt modelId="{470FAB68-5462-D845-82D1-9BE7D14E5114}" type="pres">
      <dgm:prSet presAssocID="{E0E4612C-7981-4431-B25D-62C66D705426}" presName="text" presStyleLbl="fgAcc0" presStyleIdx="1" presStyleCnt="3">
        <dgm:presLayoutVars>
          <dgm:chPref val="3"/>
        </dgm:presLayoutVars>
      </dgm:prSet>
      <dgm:spPr/>
    </dgm:pt>
    <dgm:pt modelId="{B907A411-05B7-644F-AD1D-0883C13735EF}" type="pres">
      <dgm:prSet presAssocID="{E0E4612C-7981-4431-B25D-62C66D705426}" presName="hierChild2" presStyleCnt="0"/>
      <dgm:spPr/>
    </dgm:pt>
    <dgm:pt modelId="{1EEC08B9-11A6-5849-95D9-8EBECD6ED671}" type="pres">
      <dgm:prSet presAssocID="{113088F4-478B-45F6-B452-2AA2AB618B96}" presName="hierRoot1" presStyleCnt="0"/>
      <dgm:spPr/>
    </dgm:pt>
    <dgm:pt modelId="{9DD2F111-562F-B548-9980-483821DE6982}" type="pres">
      <dgm:prSet presAssocID="{113088F4-478B-45F6-B452-2AA2AB618B96}" presName="composite" presStyleCnt="0"/>
      <dgm:spPr/>
    </dgm:pt>
    <dgm:pt modelId="{D439DFD9-3570-CE4E-B299-86D884D24EAA}" type="pres">
      <dgm:prSet presAssocID="{113088F4-478B-45F6-B452-2AA2AB618B96}" presName="background" presStyleLbl="node0" presStyleIdx="2" presStyleCnt="3"/>
      <dgm:spPr/>
    </dgm:pt>
    <dgm:pt modelId="{F6BCE315-9C22-084A-BD2D-B9D53A6A1056}" type="pres">
      <dgm:prSet presAssocID="{113088F4-478B-45F6-B452-2AA2AB618B96}" presName="text" presStyleLbl="fgAcc0" presStyleIdx="2" presStyleCnt="3">
        <dgm:presLayoutVars>
          <dgm:chPref val="3"/>
        </dgm:presLayoutVars>
      </dgm:prSet>
      <dgm:spPr/>
    </dgm:pt>
    <dgm:pt modelId="{B12C3B1C-8894-944C-8CF7-3E15C5D4560B}" type="pres">
      <dgm:prSet presAssocID="{113088F4-478B-45F6-B452-2AA2AB618B96}" presName="hierChild2" presStyleCnt="0"/>
      <dgm:spPr/>
    </dgm:pt>
  </dgm:ptLst>
  <dgm:cxnLst>
    <dgm:cxn modelId="{D99A350D-C170-B249-A3B1-634CC5D518C0}" type="presOf" srcId="{E0E4612C-7981-4431-B25D-62C66D705426}" destId="{470FAB68-5462-D845-82D1-9BE7D14E5114}" srcOrd="0" destOrd="0" presId="urn:microsoft.com/office/officeart/2005/8/layout/hierarchy1"/>
    <dgm:cxn modelId="{7C4AD733-4E91-40BB-AA1B-711D49FE86CA}" srcId="{A1471ACE-2016-45F2-86F8-33E658DA5FD1}" destId="{113088F4-478B-45F6-B452-2AA2AB618B96}" srcOrd="2" destOrd="0" parTransId="{EE3B6D24-9868-44E1-8E7A-174F67FE78CC}" sibTransId="{D7BC8C89-AFFE-48C4-A05B-2703DB91BD56}"/>
    <dgm:cxn modelId="{866B4238-5995-8649-BB63-B1FAD886DD8E}" type="presOf" srcId="{A1471ACE-2016-45F2-86F8-33E658DA5FD1}" destId="{52E10F53-AF5C-3344-A808-F64A42A7A5A7}" srcOrd="0" destOrd="0" presId="urn:microsoft.com/office/officeart/2005/8/layout/hierarchy1"/>
    <dgm:cxn modelId="{75CB9C61-A69F-EC4D-83D8-9170D37B9912}" type="presOf" srcId="{113088F4-478B-45F6-B452-2AA2AB618B96}" destId="{F6BCE315-9C22-084A-BD2D-B9D53A6A1056}" srcOrd="0" destOrd="0" presId="urn:microsoft.com/office/officeart/2005/8/layout/hierarchy1"/>
    <dgm:cxn modelId="{DA3CE663-A91B-F643-8F2A-BB1799C53C7D}" type="presOf" srcId="{98EA69C2-44BD-4BCF-949C-B6605C2FD4F4}" destId="{BAA6CC5B-9B3F-9347-A4DE-F301B4B149D1}" srcOrd="0" destOrd="0" presId="urn:microsoft.com/office/officeart/2005/8/layout/hierarchy1"/>
    <dgm:cxn modelId="{3C95D865-E4FF-43E8-B5A3-CF84ADC24F74}" srcId="{A1471ACE-2016-45F2-86F8-33E658DA5FD1}" destId="{E0E4612C-7981-4431-B25D-62C66D705426}" srcOrd="1" destOrd="0" parTransId="{C5FAA43B-3EA7-4047-89FB-D2B559C6E2A1}" sibTransId="{E033E73D-889E-4111-B302-4950FA5DF668}"/>
    <dgm:cxn modelId="{1A562580-062A-4E27-95A3-EF75F484B5E6}" srcId="{A1471ACE-2016-45F2-86F8-33E658DA5FD1}" destId="{98EA69C2-44BD-4BCF-949C-B6605C2FD4F4}" srcOrd="0" destOrd="0" parTransId="{FA3DB772-C3B3-46BA-B5FB-FC8EE1E3BA50}" sibTransId="{53FFE98A-B3EC-41BA-B9BB-C63FD2CA2C3A}"/>
    <dgm:cxn modelId="{FA306141-13B9-E648-ACC3-53C18E8518DE}" type="presParOf" srcId="{52E10F53-AF5C-3344-A808-F64A42A7A5A7}" destId="{361B119C-9D69-DD4A-A12E-1C1456D5AABD}" srcOrd="0" destOrd="0" presId="urn:microsoft.com/office/officeart/2005/8/layout/hierarchy1"/>
    <dgm:cxn modelId="{AB2147F0-1622-E74B-B8E0-11F4619D9E23}" type="presParOf" srcId="{361B119C-9D69-DD4A-A12E-1C1456D5AABD}" destId="{450266F3-DD9B-0041-A5FF-4A30ED01E071}" srcOrd="0" destOrd="0" presId="urn:microsoft.com/office/officeart/2005/8/layout/hierarchy1"/>
    <dgm:cxn modelId="{D8AA0AA2-9F75-A847-80BA-85B8F6F53AC9}" type="presParOf" srcId="{450266F3-DD9B-0041-A5FF-4A30ED01E071}" destId="{325A5914-76F4-274C-9964-D1020BB5BAA5}" srcOrd="0" destOrd="0" presId="urn:microsoft.com/office/officeart/2005/8/layout/hierarchy1"/>
    <dgm:cxn modelId="{202CC9E3-67AA-4946-88EA-AD49B5D49C85}" type="presParOf" srcId="{450266F3-DD9B-0041-A5FF-4A30ED01E071}" destId="{BAA6CC5B-9B3F-9347-A4DE-F301B4B149D1}" srcOrd="1" destOrd="0" presId="urn:microsoft.com/office/officeart/2005/8/layout/hierarchy1"/>
    <dgm:cxn modelId="{BAF9793A-6BEE-4640-B73C-673CF3D2994B}" type="presParOf" srcId="{361B119C-9D69-DD4A-A12E-1C1456D5AABD}" destId="{0BDD39F7-5686-744E-91EB-70029F0DBF1E}" srcOrd="1" destOrd="0" presId="urn:microsoft.com/office/officeart/2005/8/layout/hierarchy1"/>
    <dgm:cxn modelId="{C4DF2E75-2A71-044E-A6DE-8CAD734A35CF}" type="presParOf" srcId="{52E10F53-AF5C-3344-A808-F64A42A7A5A7}" destId="{7FBC96A5-EDE9-F348-8151-08D520859340}" srcOrd="1" destOrd="0" presId="urn:microsoft.com/office/officeart/2005/8/layout/hierarchy1"/>
    <dgm:cxn modelId="{6FD81EA9-93D1-044B-A235-48E9364E8017}" type="presParOf" srcId="{7FBC96A5-EDE9-F348-8151-08D520859340}" destId="{492EF036-3A58-E94F-A8AA-7D2C49AB7D2E}" srcOrd="0" destOrd="0" presId="urn:microsoft.com/office/officeart/2005/8/layout/hierarchy1"/>
    <dgm:cxn modelId="{72BEF987-2061-254F-8737-788B9649ACB1}" type="presParOf" srcId="{492EF036-3A58-E94F-A8AA-7D2C49AB7D2E}" destId="{384E32DD-7791-7143-B1AA-22C247AABE1E}" srcOrd="0" destOrd="0" presId="urn:microsoft.com/office/officeart/2005/8/layout/hierarchy1"/>
    <dgm:cxn modelId="{7724F0A8-5B6E-A749-A266-9737A27BE96B}" type="presParOf" srcId="{492EF036-3A58-E94F-A8AA-7D2C49AB7D2E}" destId="{470FAB68-5462-D845-82D1-9BE7D14E5114}" srcOrd="1" destOrd="0" presId="urn:microsoft.com/office/officeart/2005/8/layout/hierarchy1"/>
    <dgm:cxn modelId="{AF633981-9F9C-2F45-B9AD-234F554F41C5}" type="presParOf" srcId="{7FBC96A5-EDE9-F348-8151-08D520859340}" destId="{B907A411-05B7-644F-AD1D-0883C13735EF}" srcOrd="1" destOrd="0" presId="urn:microsoft.com/office/officeart/2005/8/layout/hierarchy1"/>
    <dgm:cxn modelId="{A82D4EA0-6DAC-3E43-8A36-D5BE61606DDE}" type="presParOf" srcId="{52E10F53-AF5C-3344-A808-F64A42A7A5A7}" destId="{1EEC08B9-11A6-5849-95D9-8EBECD6ED671}" srcOrd="2" destOrd="0" presId="urn:microsoft.com/office/officeart/2005/8/layout/hierarchy1"/>
    <dgm:cxn modelId="{BEE7D10B-5ADD-DA48-A571-3507D9E08EB4}" type="presParOf" srcId="{1EEC08B9-11A6-5849-95D9-8EBECD6ED671}" destId="{9DD2F111-562F-B548-9980-483821DE6982}" srcOrd="0" destOrd="0" presId="urn:microsoft.com/office/officeart/2005/8/layout/hierarchy1"/>
    <dgm:cxn modelId="{6190D857-6A47-2346-9D5A-0792CBDE6755}" type="presParOf" srcId="{9DD2F111-562F-B548-9980-483821DE6982}" destId="{D439DFD9-3570-CE4E-B299-86D884D24EAA}" srcOrd="0" destOrd="0" presId="urn:microsoft.com/office/officeart/2005/8/layout/hierarchy1"/>
    <dgm:cxn modelId="{A624CF75-F0B7-184D-832E-1D5E9058BBC9}" type="presParOf" srcId="{9DD2F111-562F-B548-9980-483821DE6982}" destId="{F6BCE315-9C22-084A-BD2D-B9D53A6A1056}" srcOrd="1" destOrd="0" presId="urn:microsoft.com/office/officeart/2005/8/layout/hierarchy1"/>
    <dgm:cxn modelId="{2554EC00-15CE-794A-A121-3321B12DE2CE}" type="presParOf" srcId="{1EEC08B9-11A6-5849-95D9-8EBECD6ED671}" destId="{B12C3B1C-8894-944C-8CF7-3E15C5D4560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049141A-DDC5-4EEE-816A-F0A11B037FAD}" type="doc">
      <dgm:prSet loTypeId="urn:microsoft.com/office/officeart/2005/8/layout/hierarchy1" loCatId="hierarchy" qsTypeId="urn:microsoft.com/office/officeart/2005/8/quickstyle/simple1" qsCatId="simple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AD17D88D-60F2-469F-8EC5-788106E318A2}">
      <dgm:prSet/>
      <dgm:spPr/>
      <dgm:t>
        <a:bodyPr/>
        <a:lstStyle/>
        <a:p>
          <a:r>
            <a:rPr lang="en-GB" b="0" i="0"/>
            <a:t>Empathy has been studied in nursing for decades (Reynolds 2018; Ghaedi et al. 2020).</a:t>
          </a:r>
          <a:endParaRPr lang="en-US"/>
        </a:p>
      </dgm:t>
    </dgm:pt>
    <dgm:pt modelId="{B44B4B2F-4668-464F-8F6F-583B4B62EA83}" type="parTrans" cxnId="{78DECF16-94C5-47EA-B982-5B9D1D6D9877}">
      <dgm:prSet/>
      <dgm:spPr/>
      <dgm:t>
        <a:bodyPr/>
        <a:lstStyle/>
        <a:p>
          <a:endParaRPr lang="en-US"/>
        </a:p>
      </dgm:t>
    </dgm:pt>
    <dgm:pt modelId="{8BB37A10-CADA-4984-9765-27B3199DF2CA}" type="sibTrans" cxnId="{78DECF16-94C5-47EA-B982-5B9D1D6D9877}">
      <dgm:prSet/>
      <dgm:spPr/>
      <dgm:t>
        <a:bodyPr/>
        <a:lstStyle/>
        <a:p>
          <a:endParaRPr lang="en-US"/>
        </a:p>
      </dgm:t>
    </dgm:pt>
    <dgm:pt modelId="{E07AC9C8-0F83-4307-B3CF-09E00CFD6BAE}">
      <dgm:prSet/>
      <dgm:spPr/>
      <dgm:t>
        <a:bodyPr/>
        <a:lstStyle/>
        <a:p>
          <a:r>
            <a:rPr lang="en-GB" b="0" i="0"/>
            <a:t>Conceptual inconsistencies make it difficult to measure and teach.</a:t>
          </a:r>
          <a:endParaRPr lang="en-US"/>
        </a:p>
      </dgm:t>
    </dgm:pt>
    <dgm:pt modelId="{0167700C-0069-428B-BA36-53C881E9EDB7}" type="parTrans" cxnId="{A533B990-5388-400A-A151-0FA651F9CAF5}">
      <dgm:prSet/>
      <dgm:spPr/>
      <dgm:t>
        <a:bodyPr/>
        <a:lstStyle/>
        <a:p>
          <a:endParaRPr lang="en-US"/>
        </a:p>
      </dgm:t>
    </dgm:pt>
    <dgm:pt modelId="{6DBB324B-99D2-430C-A14B-6E585BAE17DF}" type="sibTrans" cxnId="{A533B990-5388-400A-A151-0FA651F9CAF5}">
      <dgm:prSet/>
      <dgm:spPr/>
      <dgm:t>
        <a:bodyPr/>
        <a:lstStyle/>
        <a:p>
          <a:endParaRPr lang="en-US"/>
        </a:p>
      </dgm:t>
    </dgm:pt>
    <dgm:pt modelId="{0E2FE7D1-9AB7-4E4B-9ADE-00FA93FCAC98}">
      <dgm:prSet/>
      <dgm:spPr/>
      <dgm:t>
        <a:bodyPr/>
        <a:lstStyle/>
        <a:p>
          <a:r>
            <a:rPr lang="en-GB" b="0" i="0"/>
            <a:t>Borrowing from psychology and neuroscience, empathy is divided into emotional and cognitive components (Fernandez et al. 2020).</a:t>
          </a:r>
          <a:endParaRPr lang="en-US"/>
        </a:p>
      </dgm:t>
    </dgm:pt>
    <dgm:pt modelId="{F3718F70-E8E0-4AC7-83BE-381DCC6BD420}" type="parTrans" cxnId="{6AD8CADD-2D02-48E5-A51D-CDF38D86F63C}">
      <dgm:prSet/>
      <dgm:spPr/>
      <dgm:t>
        <a:bodyPr/>
        <a:lstStyle/>
        <a:p>
          <a:endParaRPr lang="en-US"/>
        </a:p>
      </dgm:t>
    </dgm:pt>
    <dgm:pt modelId="{B887C91C-CC0A-4B27-8A04-438F1937A076}" type="sibTrans" cxnId="{6AD8CADD-2D02-48E5-A51D-CDF38D86F63C}">
      <dgm:prSet/>
      <dgm:spPr/>
      <dgm:t>
        <a:bodyPr/>
        <a:lstStyle/>
        <a:p>
          <a:endParaRPr lang="en-US"/>
        </a:p>
      </dgm:t>
    </dgm:pt>
    <dgm:pt modelId="{A88962F4-2494-BB49-BFF2-C974D841276A}" type="pres">
      <dgm:prSet presAssocID="{4049141A-DDC5-4EEE-816A-F0A11B037FA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C78F8A9-C233-9147-9C1C-1DAC69E4861C}" type="pres">
      <dgm:prSet presAssocID="{AD17D88D-60F2-469F-8EC5-788106E318A2}" presName="hierRoot1" presStyleCnt="0"/>
      <dgm:spPr/>
    </dgm:pt>
    <dgm:pt modelId="{521EE242-7B83-1E42-B9FA-95A3A389C079}" type="pres">
      <dgm:prSet presAssocID="{AD17D88D-60F2-469F-8EC5-788106E318A2}" presName="composite" presStyleCnt="0"/>
      <dgm:spPr/>
    </dgm:pt>
    <dgm:pt modelId="{2C9F2688-A54E-6F43-91B1-E2E585F43A6E}" type="pres">
      <dgm:prSet presAssocID="{AD17D88D-60F2-469F-8EC5-788106E318A2}" presName="background" presStyleLbl="node0" presStyleIdx="0" presStyleCnt="3"/>
      <dgm:spPr/>
    </dgm:pt>
    <dgm:pt modelId="{D68A9DE9-06C6-ED4C-BE50-4BF481E37A6B}" type="pres">
      <dgm:prSet presAssocID="{AD17D88D-60F2-469F-8EC5-788106E318A2}" presName="text" presStyleLbl="fgAcc0" presStyleIdx="0" presStyleCnt="3">
        <dgm:presLayoutVars>
          <dgm:chPref val="3"/>
        </dgm:presLayoutVars>
      </dgm:prSet>
      <dgm:spPr/>
    </dgm:pt>
    <dgm:pt modelId="{491324A3-6746-1248-8F4A-47ABD34AEAC9}" type="pres">
      <dgm:prSet presAssocID="{AD17D88D-60F2-469F-8EC5-788106E318A2}" presName="hierChild2" presStyleCnt="0"/>
      <dgm:spPr/>
    </dgm:pt>
    <dgm:pt modelId="{D4FA111E-F3D7-0147-A570-E9A3186DEAF3}" type="pres">
      <dgm:prSet presAssocID="{E07AC9C8-0F83-4307-B3CF-09E00CFD6BAE}" presName="hierRoot1" presStyleCnt="0"/>
      <dgm:spPr/>
    </dgm:pt>
    <dgm:pt modelId="{263A719F-5A89-334D-AF7A-7EC8EB1B0A93}" type="pres">
      <dgm:prSet presAssocID="{E07AC9C8-0F83-4307-B3CF-09E00CFD6BAE}" presName="composite" presStyleCnt="0"/>
      <dgm:spPr/>
    </dgm:pt>
    <dgm:pt modelId="{E5C09AAA-5E22-F84D-9BA8-75AD411F426E}" type="pres">
      <dgm:prSet presAssocID="{E07AC9C8-0F83-4307-B3CF-09E00CFD6BAE}" presName="background" presStyleLbl="node0" presStyleIdx="1" presStyleCnt="3"/>
      <dgm:spPr/>
    </dgm:pt>
    <dgm:pt modelId="{BF2C791F-7BD3-9C4F-BF67-D1C782A6799C}" type="pres">
      <dgm:prSet presAssocID="{E07AC9C8-0F83-4307-B3CF-09E00CFD6BAE}" presName="text" presStyleLbl="fgAcc0" presStyleIdx="1" presStyleCnt="3">
        <dgm:presLayoutVars>
          <dgm:chPref val="3"/>
        </dgm:presLayoutVars>
      </dgm:prSet>
      <dgm:spPr/>
    </dgm:pt>
    <dgm:pt modelId="{07BB7042-2445-D04E-B5D7-56FA3D06D12A}" type="pres">
      <dgm:prSet presAssocID="{E07AC9C8-0F83-4307-B3CF-09E00CFD6BAE}" presName="hierChild2" presStyleCnt="0"/>
      <dgm:spPr/>
    </dgm:pt>
    <dgm:pt modelId="{E8ED76B5-6CC9-7344-8B03-1E5AC4BC0D62}" type="pres">
      <dgm:prSet presAssocID="{0E2FE7D1-9AB7-4E4B-9ADE-00FA93FCAC98}" presName="hierRoot1" presStyleCnt="0"/>
      <dgm:spPr/>
    </dgm:pt>
    <dgm:pt modelId="{E2EC571D-B4F1-9C43-8425-1FEA99D4E9B7}" type="pres">
      <dgm:prSet presAssocID="{0E2FE7D1-9AB7-4E4B-9ADE-00FA93FCAC98}" presName="composite" presStyleCnt="0"/>
      <dgm:spPr/>
    </dgm:pt>
    <dgm:pt modelId="{582C2AF0-7383-674B-BC4C-A47D82B33142}" type="pres">
      <dgm:prSet presAssocID="{0E2FE7D1-9AB7-4E4B-9ADE-00FA93FCAC98}" presName="background" presStyleLbl="node0" presStyleIdx="2" presStyleCnt="3"/>
      <dgm:spPr/>
    </dgm:pt>
    <dgm:pt modelId="{09024653-BD1C-7E43-B43F-66941350FA31}" type="pres">
      <dgm:prSet presAssocID="{0E2FE7D1-9AB7-4E4B-9ADE-00FA93FCAC98}" presName="text" presStyleLbl="fgAcc0" presStyleIdx="2" presStyleCnt="3">
        <dgm:presLayoutVars>
          <dgm:chPref val="3"/>
        </dgm:presLayoutVars>
      </dgm:prSet>
      <dgm:spPr/>
    </dgm:pt>
    <dgm:pt modelId="{C4CCD4D4-F3E4-C448-BA30-B67B3408FBD8}" type="pres">
      <dgm:prSet presAssocID="{0E2FE7D1-9AB7-4E4B-9ADE-00FA93FCAC98}" presName="hierChild2" presStyleCnt="0"/>
      <dgm:spPr/>
    </dgm:pt>
  </dgm:ptLst>
  <dgm:cxnLst>
    <dgm:cxn modelId="{78DECF16-94C5-47EA-B982-5B9D1D6D9877}" srcId="{4049141A-DDC5-4EEE-816A-F0A11B037FAD}" destId="{AD17D88D-60F2-469F-8EC5-788106E318A2}" srcOrd="0" destOrd="0" parTransId="{B44B4B2F-4668-464F-8F6F-583B4B62EA83}" sibTransId="{8BB37A10-CADA-4984-9765-27B3199DF2CA}"/>
    <dgm:cxn modelId="{12289526-0436-B94C-B1B1-0112BC0D1833}" type="presOf" srcId="{E07AC9C8-0F83-4307-B3CF-09E00CFD6BAE}" destId="{BF2C791F-7BD3-9C4F-BF67-D1C782A6799C}" srcOrd="0" destOrd="0" presId="urn:microsoft.com/office/officeart/2005/8/layout/hierarchy1"/>
    <dgm:cxn modelId="{E5BC5633-1958-3C42-AA43-EBAA37C587BF}" type="presOf" srcId="{AD17D88D-60F2-469F-8EC5-788106E318A2}" destId="{D68A9DE9-06C6-ED4C-BE50-4BF481E37A6B}" srcOrd="0" destOrd="0" presId="urn:microsoft.com/office/officeart/2005/8/layout/hierarchy1"/>
    <dgm:cxn modelId="{F81BCA5A-5CC3-6D42-B8DF-4706ED4A255F}" type="presOf" srcId="{0E2FE7D1-9AB7-4E4B-9ADE-00FA93FCAC98}" destId="{09024653-BD1C-7E43-B43F-66941350FA31}" srcOrd="0" destOrd="0" presId="urn:microsoft.com/office/officeart/2005/8/layout/hierarchy1"/>
    <dgm:cxn modelId="{A533B990-5388-400A-A151-0FA651F9CAF5}" srcId="{4049141A-DDC5-4EEE-816A-F0A11B037FAD}" destId="{E07AC9C8-0F83-4307-B3CF-09E00CFD6BAE}" srcOrd="1" destOrd="0" parTransId="{0167700C-0069-428B-BA36-53C881E9EDB7}" sibTransId="{6DBB324B-99D2-430C-A14B-6E585BAE17DF}"/>
    <dgm:cxn modelId="{EFADCA9A-25E5-874C-94FE-94F5E569D193}" type="presOf" srcId="{4049141A-DDC5-4EEE-816A-F0A11B037FAD}" destId="{A88962F4-2494-BB49-BFF2-C974D841276A}" srcOrd="0" destOrd="0" presId="urn:microsoft.com/office/officeart/2005/8/layout/hierarchy1"/>
    <dgm:cxn modelId="{6AD8CADD-2D02-48E5-A51D-CDF38D86F63C}" srcId="{4049141A-DDC5-4EEE-816A-F0A11B037FAD}" destId="{0E2FE7D1-9AB7-4E4B-9ADE-00FA93FCAC98}" srcOrd="2" destOrd="0" parTransId="{F3718F70-E8E0-4AC7-83BE-381DCC6BD420}" sibTransId="{B887C91C-CC0A-4B27-8A04-438F1937A076}"/>
    <dgm:cxn modelId="{4C4BBAF5-9A7D-AF40-B42D-9A38E12DF64E}" type="presParOf" srcId="{A88962F4-2494-BB49-BFF2-C974D841276A}" destId="{5C78F8A9-C233-9147-9C1C-1DAC69E4861C}" srcOrd="0" destOrd="0" presId="urn:microsoft.com/office/officeart/2005/8/layout/hierarchy1"/>
    <dgm:cxn modelId="{68667A5B-E7F5-334B-B9BF-C6355F6E2221}" type="presParOf" srcId="{5C78F8A9-C233-9147-9C1C-1DAC69E4861C}" destId="{521EE242-7B83-1E42-B9FA-95A3A389C079}" srcOrd="0" destOrd="0" presId="urn:microsoft.com/office/officeart/2005/8/layout/hierarchy1"/>
    <dgm:cxn modelId="{EECC67F7-2478-0049-A825-BEE847204E6C}" type="presParOf" srcId="{521EE242-7B83-1E42-B9FA-95A3A389C079}" destId="{2C9F2688-A54E-6F43-91B1-E2E585F43A6E}" srcOrd="0" destOrd="0" presId="urn:microsoft.com/office/officeart/2005/8/layout/hierarchy1"/>
    <dgm:cxn modelId="{2B9D99D3-DFC3-2C4F-AC07-BEBF28F8F649}" type="presParOf" srcId="{521EE242-7B83-1E42-B9FA-95A3A389C079}" destId="{D68A9DE9-06C6-ED4C-BE50-4BF481E37A6B}" srcOrd="1" destOrd="0" presId="urn:microsoft.com/office/officeart/2005/8/layout/hierarchy1"/>
    <dgm:cxn modelId="{578DAC89-9D2E-FA49-A1C8-26BB1FB6650E}" type="presParOf" srcId="{5C78F8A9-C233-9147-9C1C-1DAC69E4861C}" destId="{491324A3-6746-1248-8F4A-47ABD34AEAC9}" srcOrd="1" destOrd="0" presId="urn:microsoft.com/office/officeart/2005/8/layout/hierarchy1"/>
    <dgm:cxn modelId="{076C9BFD-9470-1D4D-970D-108A04745090}" type="presParOf" srcId="{A88962F4-2494-BB49-BFF2-C974D841276A}" destId="{D4FA111E-F3D7-0147-A570-E9A3186DEAF3}" srcOrd="1" destOrd="0" presId="urn:microsoft.com/office/officeart/2005/8/layout/hierarchy1"/>
    <dgm:cxn modelId="{C87C4A37-4C62-2349-AC85-633289678DA3}" type="presParOf" srcId="{D4FA111E-F3D7-0147-A570-E9A3186DEAF3}" destId="{263A719F-5A89-334D-AF7A-7EC8EB1B0A93}" srcOrd="0" destOrd="0" presId="urn:microsoft.com/office/officeart/2005/8/layout/hierarchy1"/>
    <dgm:cxn modelId="{7019A71C-39D9-AD4B-B637-379EA50A3998}" type="presParOf" srcId="{263A719F-5A89-334D-AF7A-7EC8EB1B0A93}" destId="{E5C09AAA-5E22-F84D-9BA8-75AD411F426E}" srcOrd="0" destOrd="0" presId="urn:microsoft.com/office/officeart/2005/8/layout/hierarchy1"/>
    <dgm:cxn modelId="{509C769A-A7E4-F54F-BD28-26FCF678AD78}" type="presParOf" srcId="{263A719F-5A89-334D-AF7A-7EC8EB1B0A93}" destId="{BF2C791F-7BD3-9C4F-BF67-D1C782A6799C}" srcOrd="1" destOrd="0" presId="urn:microsoft.com/office/officeart/2005/8/layout/hierarchy1"/>
    <dgm:cxn modelId="{85DAD2C1-B6C1-7547-B4BC-055A33EF105C}" type="presParOf" srcId="{D4FA111E-F3D7-0147-A570-E9A3186DEAF3}" destId="{07BB7042-2445-D04E-B5D7-56FA3D06D12A}" srcOrd="1" destOrd="0" presId="urn:microsoft.com/office/officeart/2005/8/layout/hierarchy1"/>
    <dgm:cxn modelId="{F2BE0CEF-B9BA-344A-8129-BED4DEAFE966}" type="presParOf" srcId="{A88962F4-2494-BB49-BFF2-C974D841276A}" destId="{E8ED76B5-6CC9-7344-8B03-1E5AC4BC0D62}" srcOrd="2" destOrd="0" presId="urn:microsoft.com/office/officeart/2005/8/layout/hierarchy1"/>
    <dgm:cxn modelId="{B15F5953-D1F7-4440-9F83-439B430D668E}" type="presParOf" srcId="{E8ED76B5-6CC9-7344-8B03-1E5AC4BC0D62}" destId="{E2EC571D-B4F1-9C43-8425-1FEA99D4E9B7}" srcOrd="0" destOrd="0" presId="urn:microsoft.com/office/officeart/2005/8/layout/hierarchy1"/>
    <dgm:cxn modelId="{30A3986C-25E4-C147-938B-F8EB0B5245C3}" type="presParOf" srcId="{E2EC571D-B4F1-9C43-8425-1FEA99D4E9B7}" destId="{582C2AF0-7383-674B-BC4C-A47D82B33142}" srcOrd="0" destOrd="0" presId="urn:microsoft.com/office/officeart/2005/8/layout/hierarchy1"/>
    <dgm:cxn modelId="{C7EB891C-E856-A749-90E1-A191B49B3E54}" type="presParOf" srcId="{E2EC571D-B4F1-9C43-8425-1FEA99D4E9B7}" destId="{09024653-BD1C-7E43-B43F-66941350FA31}" srcOrd="1" destOrd="0" presId="urn:microsoft.com/office/officeart/2005/8/layout/hierarchy1"/>
    <dgm:cxn modelId="{BDBE2C12-F504-4D45-9D61-943B7C6C2BD1}" type="presParOf" srcId="{E8ED76B5-6CC9-7344-8B03-1E5AC4BC0D62}" destId="{C4CCD4D4-F3E4-C448-BA30-B67B3408FBD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D37EE24-CDFA-4137-9390-6CF319BCCE29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F89B663-52B9-4B93-BF97-7FF7CA7768D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i="0"/>
            <a:t>Emotional Empathy</a:t>
          </a:r>
          <a:r>
            <a:rPr lang="en-GB" b="0" i="0"/>
            <a:t>: Feeling what the patient feels, which can lead to emotional distress.</a:t>
          </a:r>
          <a:endParaRPr lang="en-US"/>
        </a:p>
      </dgm:t>
    </dgm:pt>
    <dgm:pt modelId="{8942E85C-CE1F-4CCC-9475-2884AE661993}" type="parTrans" cxnId="{D8AE0C33-112C-40F2-84AE-BCB4FA65134E}">
      <dgm:prSet/>
      <dgm:spPr/>
      <dgm:t>
        <a:bodyPr/>
        <a:lstStyle/>
        <a:p>
          <a:endParaRPr lang="en-US"/>
        </a:p>
      </dgm:t>
    </dgm:pt>
    <dgm:pt modelId="{42647E0D-CFFF-4C03-B47B-332C9C60AE5B}" type="sibTrans" cxnId="{D8AE0C33-112C-40F2-84AE-BCB4FA65134E}">
      <dgm:prSet/>
      <dgm:spPr/>
      <dgm:t>
        <a:bodyPr/>
        <a:lstStyle/>
        <a:p>
          <a:endParaRPr lang="en-US"/>
        </a:p>
      </dgm:t>
    </dgm:pt>
    <dgm:pt modelId="{1BAC4434-44A7-4571-AEAB-5E7D66E2AA7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i="0"/>
            <a:t>Cognitive Empathy</a:t>
          </a:r>
          <a:r>
            <a:rPr lang="en-GB" b="0" i="0"/>
            <a:t>: Understanding the patient’s experience without internalizing their emotions.</a:t>
          </a:r>
          <a:endParaRPr lang="en-US"/>
        </a:p>
      </dgm:t>
    </dgm:pt>
    <dgm:pt modelId="{96E95631-2A6A-4E94-9693-2C3D38D2D090}" type="parTrans" cxnId="{524CAD83-6858-4F63-A5C4-0AB07C9CD835}">
      <dgm:prSet/>
      <dgm:spPr/>
      <dgm:t>
        <a:bodyPr/>
        <a:lstStyle/>
        <a:p>
          <a:endParaRPr lang="en-US"/>
        </a:p>
      </dgm:t>
    </dgm:pt>
    <dgm:pt modelId="{8AC5C73F-DA0F-4DD7-8241-F2600EBF09E6}" type="sibTrans" cxnId="{524CAD83-6858-4F63-A5C4-0AB07C9CD835}">
      <dgm:prSet/>
      <dgm:spPr/>
      <dgm:t>
        <a:bodyPr/>
        <a:lstStyle/>
        <a:p>
          <a:endParaRPr lang="en-US"/>
        </a:p>
      </dgm:t>
    </dgm:pt>
    <dgm:pt modelId="{8A4D4DF4-4FF7-4992-BBFA-5306390A502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/>
            <a:t>Cognitive empathy helps nurses maintain an objective stance while providing compassionate care (Preckel et al.).</a:t>
          </a:r>
          <a:endParaRPr lang="en-US"/>
        </a:p>
      </dgm:t>
    </dgm:pt>
    <dgm:pt modelId="{96163810-4AFD-444A-8247-6F3C39819131}" type="parTrans" cxnId="{47C61236-DA16-4B7E-8814-97FED0276A4F}">
      <dgm:prSet/>
      <dgm:spPr/>
      <dgm:t>
        <a:bodyPr/>
        <a:lstStyle/>
        <a:p>
          <a:endParaRPr lang="en-US"/>
        </a:p>
      </dgm:t>
    </dgm:pt>
    <dgm:pt modelId="{9E226BAB-8B57-4067-8B48-0977BDA9D996}" type="sibTrans" cxnId="{47C61236-DA16-4B7E-8814-97FED0276A4F}">
      <dgm:prSet/>
      <dgm:spPr/>
      <dgm:t>
        <a:bodyPr/>
        <a:lstStyle/>
        <a:p>
          <a:endParaRPr lang="en-US"/>
        </a:p>
      </dgm:t>
    </dgm:pt>
    <dgm:pt modelId="{86A53F96-0E53-42A3-B1FC-01E77786D5F3}" type="pres">
      <dgm:prSet presAssocID="{AD37EE24-CDFA-4137-9390-6CF319BCCE29}" presName="root" presStyleCnt="0">
        <dgm:presLayoutVars>
          <dgm:dir/>
          <dgm:resizeHandles val="exact"/>
        </dgm:presLayoutVars>
      </dgm:prSet>
      <dgm:spPr/>
    </dgm:pt>
    <dgm:pt modelId="{B5259B40-E95D-4524-ABBC-E22F616CCD51}" type="pres">
      <dgm:prSet presAssocID="{BF89B663-52B9-4B93-BF97-7FF7CA7768D8}" presName="compNode" presStyleCnt="0"/>
      <dgm:spPr/>
    </dgm:pt>
    <dgm:pt modelId="{AB6FC67B-F7A6-485F-8E54-2C894747F5EA}" type="pres">
      <dgm:prSet presAssocID="{BF89B663-52B9-4B93-BF97-7FF7CA7768D8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rying Face with No Fill"/>
        </a:ext>
      </dgm:extLst>
    </dgm:pt>
    <dgm:pt modelId="{AA5E59D6-2228-4D37-98B2-B30B03050D74}" type="pres">
      <dgm:prSet presAssocID="{BF89B663-52B9-4B93-BF97-7FF7CA7768D8}" presName="spaceRect" presStyleCnt="0"/>
      <dgm:spPr/>
    </dgm:pt>
    <dgm:pt modelId="{AC0A4FDB-E3E0-4278-A687-7A6CFA218478}" type="pres">
      <dgm:prSet presAssocID="{BF89B663-52B9-4B93-BF97-7FF7CA7768D8}" presName="textRect" presStyleLbl="revTx" presStyleIdx="0" presStyleCnt="3">
        <dgm:presLayoutVars>
          <dgm:chMax val="1"/>
          <dgm:chPref val="1"/>
        </dgm:presLayoutVars>
      </dgm:prSet>
      <dgm:spPr/>
    </dgm:pt>
    <dgm:pt modelId="{699042AF-615F-423E-9720-59748C6A1CE6}" type="pres">
      <dgm:prSet presAssocID="{42647E0D-CFFF-4C03-B47B-332C9C60AE5B}" presName="sibTrans" presStyleCnt="0"/>
      <dgm:spPr/>
    </dgm:pt>
    <dgm:pt modelId="{0B497872-C8B4-4390-BB7B-61C091607098}" type="pres">
      <dgm:prSet presAssocID="{1BAC4434-44A7-4571-AEAB-5E7D66E2AA7C}" presName="compNode" presStyleCnt="0"/>
      <dgm:spPr/>
    </dgm:pt>
    <dgm:pt modelId="{8E68F12D-5473-4C98-9D73-8C8F56E1F595}" type="pres">
      <dgm:prSet presAssocID="{1BAC4434-44A7-4571-AEAB-5E7D66E2AA7C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Nervous Face with Solid Fill"/>
        </a:ext>
      </dgm:extLst>
    </dgm:pt>
    <dgm:pt modelId="{FCD4B3F3-765C-46C2-AF67-A1F10D09C20C}" type="pres">
      <dgm:prSet presAssocID="{1BAC4434-44A7-4571-AEAB-5E7D66E2AA7C}" presName="spaceRect" presStyleCnt="0"/>
      <dgm:spPr/>
    </dgm:pt>
    <dgm:pt modelId="{1B52F8E3-2816-4594-90EF-104BA03E123E}" type="pres">
      <dgm:prSet presAssocID="{1BAC4434-44A7-4571-AEAB-5E7D66E2AA7C}" presName="textRect" presStyleLbl="revTx" presStyleIdx="1" presStyleCnt="3">
        <dgm:presLayoutVars>
          <dgm:chMax val="1"/>
          <dgm:chPref val="1"/>
        </dgm:presLayoutVars>
      </dgm:prSet>
      <dgm:spPr/>
    </dgm:pt>
    <dgm:pt modelId="{18B09738-AAEC-4301-A71C-B696338F07D2}" type="pres">
      <dgm:prSet presAssocID="{8AC5C73F-DA0F-4DD7-8241-F2600EBF09E6}" presName="sibTrans" presStyleCnt="0"/>
      <dgm:spPr/>
    </dgm:pt>
    <dgm:pt modelId="{D38C910F-25C4-4BF9-96A9-0DD2F934243E}" type="pres">
      <dgm:prSet presAssocID="{8A4D4DF4-4FF7-4992-BBFA-5306390A5024}" presName="compNode" presStyleCnt="0"/>
      <dgm:spPr/>
    </dgm:pt>
    <dgm:pt modelId="{8F1A258B-7345-401C-8A86-2BCF2427B9A1}" type="pres">
      <dgm:prSet presAssocID="{8A4D4DF4-4FF7-4992-BBFA-5306390A5024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7B23273A-E843-4C51-A0B1-C6B8C7A4FBBF}" type="pres">
      <dgm:prSet presAssocID="{8A4D4DF4-4FF7-4992-BBFA-5306390A5024}" presName="spaceRect" presStyleCnt="0"/>
      <dgm:spPr/>
    </dgm:pt>
    <dgm:pt modelId="{AEAD205D-3FD2-4F45-B95E-0148BAAC1D61}" type="pres">
      <dgm:prSet presAssocID="{8A4D4DF4-4FF7-4992-BBFA-5306390A5024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D8AE0C33-112C-40F2-84AE-BCB4FA65134E}" srcId="{AD37EE24-CDFA-4137-9390-6CF319BCCE29}" destId="{BF89B663-52B9-4B93-BF97-7FF7CA7768D8}" srcOrd="0" destOrd="0" parTransId="{8942E85C-CE1F-4CCC-9475-2884AE661993}" sibTransId="{42647E0D-CFFF-4C03-B47B-332C9C60AE5B}"/>
    <dgm:cxn modelId="{47C61236-DA16-4B7E-8814-97FED0276A4F}" srcId="{AD37EE24-CDFA-4137-9390-6CF319BCCE29}" destId="{8A4D4DF4-4FF7-4992-BBFA-5306390A5024}" srcOrd="2" destOrd="0" parTransId="{96163810-4AFD-444A-8247-6F3C39819131}" sibTransId="{9E226BAB-8B57-4067-8B48-0977BDA9D996}"/>
    <dgm:cxn modelId="{3AD0535C-B9F8-4447-9517-04DCB930CA47}" type="presOf" srcId="{BF89B663-52B9-4B93-BF97-7FF7CA7768D8}" destId="{AC0A4FDB-E3E0-4278-A687-7A6CFA218478}" srcOrd="0" destOrd="0" presId="urn:microsoft.com/office/officeart/2018/2/layout/IconLabelList"/>
    <dgm:cxn modelId="{61DD5061-3CCF-4AC0-AB04-0081EF0A5C0A}" type="presOf" srcId="{AD37EE24-CDFA-4137-9390-6CF319BCCE29}" destId="{86A53F96-0E53-42A3-B1FC-01E77786D5F3}" srcOrd="0" destOrd="0" presId="urn:microsoft.com/office/officeart/2018/2/layout/IconLabelList"/>
    <dgm:cxn modelId="{5B92E370-45D8-4163-AE3E-5763E5C3D528}" type="presOf" srcId="{8A4D4DF4-4FF7-4992-BBFA-5306390A5024}" destId="{AEAD205D-3FD2-4F45-B95E-0148BAAC1D61}" srcOrd="0" destOrd="0" presId="urn:microsoft.com/office/officeart/2018/2/layout/IconLabelList"/>
    <dgm:cxn modelId="{51B27975-1AD7-4E7D-9F59-715893CD56DF}" type="presOf" srcId="{1BAC4434-44A7-4571-AEAB-5E7D66E2AA7C}" destId="{1B52F8E3-2816-4594-90EF-104BA03E123E}" srcOrd="0" destOrd="0" presId="urn:microsoft.com/office/officeart/2018/2/layout/IconLabelList"/>
    <dgm:cxn modelId="{524CAD83-6858-4F63-A5C4-0AB07C9CD835}" srcId="{AD37EE24-CDFA-4137-9390-6CF319BCCE29}" destId="{1BAC4434-44A7-4571-AEAB-5E7D66E2AA7C}" srcOrd="1" destOrd="0" parTransId="{96E95631-2A6A-4E94-9693-2C3D38D2D090}" sibTransId="{8AC5C73F-DA0F-4DD7-8241-F2600EBF09E6}"/>
    <dgm:cxn modelId="{A919E192-603D-415C-912B-12328250F647}" type="presParOf" srcId="{86A53F96-0E53-42A3-B1FC-01E77786D5F3}" destId="{B5259B40-E95D-4524-ABBC-E22F616CCD51}" srcOrd="0" destOrd="0" presId="urn:microsoft.com/office/officeart/2018/2/layout/IconLabelList"/>
    <dgm:cxn modelId="{F9CE349C-963D-41B2-BFAC-EC25044DE596}" type="presParOf" srcId="{B5259B40-E95D-4524-ABBC-E22F616CCD51}" destId="{AB6FC67B-F7A6-485F-8E54-2C894747F5EA}" srcOrd="0" destOrd="0" presId="urn:microsoft.com/office/officeart/2018/2/layout/IconLabelList"/>
    <dgm:cxn modelId="{9EDB5418-C47A-41B3-98D0-00874E5E23B8}" type="presParOf" srcId="{B5259B40-E95D-4524-ABBC-E22F616CCD51}" destId="{AA5E59D6-2228-4D37-98B2-B30B03050D74}" srcOrd="1" destOrd="0" presId="urn:microsoft.com/office/officeart/2018/2/layout/IconLabelList"/>
    <dgm:cxn modelId="{8E0CADBA-00F1-4177-AE15-A716BEE5DC7E}" type="presParOf" srcId="{B5259B40-E95D-4524-ABBC-E22F616CCD51}" destId="{AC0A4FDB-E3E0-4278-A687-7A6CFA218478}" srcOrd="2" destOrd="0" presId="urn:microsoft.com/office/officeart/2018/2/layout/IconLabelList"/>
    <dgm:cxn modelId="{96D50676-A771-481B-B81F-409E7F70235A}" type="presParOf" srcId="{86A53F96-0E53-42A3-B1FC-01E77786D5F3}" destId="{699042AF-615F-423E-9720-59748C6A1CE6}" srcOrd="1" destOrd="0" presId="urn:microsoft.com/office/officeart/2018/2/layout/IconLabelList"/>
    <dgm:cxn modelId="{3762497B-36AE-42BC-A3C2-7A52B3D4E061}" type="presParOf" srcId="{86A53F96-0E53-42A3-B1FC-01E77786D5F3}" destId="{0B497872-C8B4-4390-BB7B-61C091607098}" srcOrd="2" destOrd="0" presId="urn:microsoft.com/office/officeart/2018/2/layout/IconLabelList"/>
    <dgm:cxn modelId="{0A61367A-22E6-48EA-9913-8C30A9321B4E}" type="presParOf" srcId="{0B497872-C8B4-4390-BB7B-61C091607098}" destId="{8E68F12D-5473-4C98-9D73-8C8F56E1F595}" srcOrd="0" destOrd="0" presId="urn:microsoft.com/office/officeart/2018/2/layout/IconLabelList"/>
    <dgm:cxn modelId="{C16F2E82-90B6-47F7-92B8-70B2F705C81B}" type="presParOf" srcId="{0B497872-C8B4-4390-BB7B-61C091607098}" destId="{FCD4B3F3-765C-46C2-AF67-A1F10D09C20C}" srcOrd="1" destOrd="0" presId="urn:microsoft.com/office/officeart/2018/2/layout/IconLabelList"/>
    <dgm:cxn modelId="{13E9DFF9-1C68-48E8-8625-FBBAF1B140E1}" type="presParOf" srcId="{0B497872-C8B4-4390-BB7B-61C091607098}" destId="{1B52F8E3-2816-4594-90EF-104BA03E123E}" srcOrd="2" destOrd="0" presId="urn:microsoft.com/office/officeart/2018/2/layout/IconLabelList"/>
    <dgm:cxn modelId="{DF2A4722-1EE8-411A-A3BA-ACCA965852DD}" type="presParOf" srcId="{86A53F96-0E53-42A3-B1FC-01E77786D5F3}" destId="{18B09738-AAEC-4301-A71C-B696338F07D2}" srcOrd="3" destOrd="0" presId="urn:microsoft.com/office/officeart/2018/2/layout/IconLabelList"/>
    <dgm:cxn modelId="{5E672829-4309-44F2-B35B-1193E8195348}" type="presParOf" srcId="{86A53F96-0E53-42A3-B1FC-01E77786D5F3}" destId="{D38C910F-25C4-4BF9-96A9-0DD2F934243E}" srcOrd="4" destOrd="0" presId="urn:microsoft.com/office/officeart/2018/2/layout/IconLabelList"/>
    <dgm:cxn modelId="{E2F13FEE-43B9-478E-9627-8E7FAE0956EA}" type="presParOf" srcId="{D38C910F-25C4-4BF9-96A9-0DD2F934243E}" destId="{8F1A258B-7345-401C-8A86-2BCF2427B9A1}" srcOrd="0" destOrd="0" presId="urn:microsoft.com/office/officeart/2018/2/layout/IconLabelList"/>
    <dgm:cxn modelId="{161DF132-7724-4CB6-B6D4-98EB24CC4561}" type="presParOf" srcId="{D38C910F-25C4-4BF9-96A9-0DD2F934243E}" destId="{7B23273A-E843-4C51-A0B1-C6B8C7A4FBBF}" srcOrd="1" destOrd="0" presId="urn:microsoft.com/office/officeart/2018/2/layout/IconLabelList"/>
    <dgm:cxn modelId="{8BB19B3B-76AF-496E-9164-C22988057219}" type="presParOf" srcId="{D38C910F-25C4-4BF9-96A9-0DD2F934243E}" destId="{AEAD205D-3FD2-4F45-B95E-0148BAAC1D61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8FC3710-0C59-49CF-B521-09C8E3C799D1}" type="doc">
      <dgm:prSet loTypeId="urn:microsoft.com/office/officeart/2005/8/layout/hierarchy1" loCatId="hierarchy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0D5C05E3-80FB-4CA2-BAC6-1CEFFED5D877}">
      <dgm:prSet/>
      <dgm:spPr/>
      <dgm:t>
        <a:bodyPr/>
        <a:lstStyle/>
        <a:p>
          <a:r>
            <a:rPr lang="en-GB" b="0" i="0"/>
            <a:t>Empathy allows for </a:t>
          </a:r>
          <a:r>
            <a:rPr lang="en-GB" b="1" i="0"/>
            <a:t>immediate and direct</a:t>
          </a:r>
          <a:r>
            <a:rPr lang="en-GB" b="0" i="0"/>
            <a:t> understanding without requiring shared emotional experiences (Fernandez et al. 2020).</a:t>
          </a:r>
          <a:endParaRPr lang="en-US"/>
        </a:p>
      </dgm:t>
    </dgm:pt>
    <dgm:pt modelId="{0BF33B94-4C95-4C7A-B36F-0F2FC52EDA86}" type="parTrans" cxnId="{62CC835C-F8B4-45A7-8ECE-AF4753B52250}">
      <dgm:prSet/>
      <dgm:spPr/>
      <dgm:t>
        <a:bodyPr/>
        <a:lstStyle/>
        <a:p>
          <a:endParaRPr lang="en-US"/>
        </a:p>
      </dgm:t>
    </dgm:pt>
    <dgm:pt modelId="{F0811EA8-5462-46B3-AACA-6A6B953F6A9A}" type="sibTrans" cxnId="{62CC835C-F8B4-45A7-8ECE-AF4753B52250}">
      <dgm:prSet/>
      <dgm:spPr/>
      <dgm:t>
        <a:bodyPr/>
        <a:lstStyle/>
        <a:p>
          <a:endParaRPr lang="en-US"/>
        </a:p>
      </dgm:t>
    </dgm:pt>
    <dgm:pt modelId="{8C3924BC-24FD-44CE-9E04-AFF4E928EC01}">
      <dgm:prSet/>
      <dgm:spPr/>
      <dgm:t>
        <a:bodyPr/>
        <a:lstStyle/>
        <a:p>
          <a:r>
            <a:rPr lang="en-GB" b="0" i="0"/>
            <a:t>Example: A mother understands her child's fear of a dog without sharing that fear.</a:t>
          </a:r>
          <a:endParaRPr lang="en-US"/>
        </a:p>
      </dgm:t>
    </dgm:pt>
    <dgm:pt modelId="{E8551207-3629-412B-9BC9-FF5FA371CCE2}" type="parTrans" cxnId="{812766CB-426D-4F53-AA5C-FD67E84A9EB3}">
      <dgm:prSet/>
      <dgm:spPr/>
      <dgm:t>
        <a:bodyPr/>
        <a:lstStyle/>
        <a:p>
          <a:endParaRPr lang="en-US"/>
        </a:p>
      </dgm:t>
    </dgm:pt>
    <dgm:pt modelId="{CD1F27A6-DABC-450F-B0CE-0802F72C238F}" type="sibTrans" cxnId="{812766CB-426D-4F53-AA5C-FD67E84A9EB3}">
      <dgm:prSet/>
      <dgm:spPr/>
      <dgm:t>
        <a:bodyPr/>
        <a:lstStyle/>
        <a:p>
          <a:endParaRPr lang="en-US"/>
        </a:p>
      </dgm:t>
    </dgm:pt>
    <dgm:pt modelId="{E3A33BCD-DA86-4DC0-9B7C-50F1B3DD78E1}">
      <dgm:prSet/>
      <dgm:spPr/>
      <dgm:t>
        <a:bodyPr/>
        <a:lstStyle/>
        <a:p>
          <a:r>
            <a:rPr lang="en-GB" b="0" i="0"/>
            <a:t>Nurses should focus on interpreting rather than absorbing patients’ emotions.</a:t>
          </a:r>
          <a:endParaRPr lang="en-US"/>
        </a:p>
      </dgm:t>
    </dgm:pt>
    <dgm:pt modelId="{71224358-AFC4-4B2D-B05C-B974D0874CC3}" type="parTrans" cxnId="{A5446222-08E3-46CB-AA04-9A255CF770AC}">
      <dgm:prSet/>
      <dgm:spPr/>
      <dgm:t>
        <a:bodyPr/>
        <a:lstStyle/>
        <a:p>
          <a:endParaRPr lang="en-US"/>
        </a:p>
      </dgm:t>
    </dgm:pt>
    <dgm:pt modelId="{429C6D09-D197-4353-BB56-1D3D89B1F9F5}" type="sibTrans" cxnId="{A5446222-08E3-46CB-AA04-9A255CF770AC}">
      <dgm:prSet/>
      <dgm:spPr/>
      <dgm:t>
        <a:bodyPr/>
        <a:lstStyle/>
        <a:p>
          <a:endParaRPr lang="en-US"/>
        </a:p>
      </dgm:t>
    </dgm:pt>
    <dgm:pt modelId="{ECA111FC-8BDA-3F46-BAB1-7D081CA42739}" type="pres">
      <dgm:prSet presAssocID="{E8FC3710-0C59-49CF-B521-09C8E3C799D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97D24BD-4350-474A-97D2-420600993ECC}" type="pres">
      <dgm:prSet presAssocID="{0D5C05E3-80FB-4CA2-BAC6-1CEFFED5D877}" presName="hierRoot1" presStyleCnt="0"/>
      <dgm:spPr/>
    </dgm:pt>
    <dgm:pt modelId="{4EFA1440-8F2C-F742-9171-C055D2299D72}" type="pres">
      <dgm:prSet presAssocID="{0D5C05E3-80FB-4CA2-BAC6-1CEFFED5D877}" presName="composite" presStyleCnt="0"/>
      <dgm:spPr/>
    </dgm:pt>
    <dgm:pt modelId="{2FCADBA8-CF32-2C4E-9FEF-2B8BF6B767E4}" type="pres">
      <dgm:prSet presAssocID="{0D5C05E3-80FB-4CA2-BAC6-1CEFFED5D877}" presName="background" presStyleLbl="node0" presStyleIdx="0" presStyleCnt="3"/>
      <dgm:spPr/>
    </dgm:pt>
    <dgm:pt modelId="{0F3EFD45-ADBD-5944-AC2C-1B4C6C63EB46}" type="pres">
      <dgm:prSet presAssocID="{0D5C05E3-80FB-4CA2-BAC6-1CEFFED5D877}" presName="text" presStyleLbl="fgAcc0" presStyleIdx="0" presStyleCnt="3">
        <dgm:presLayoutVars>
          <dgm:chPref val="3"/>
        </dgm:presLayoutVars>
      </dgm:prSet>
      <dgm:spPr/>
    </dgm:pt>
    <dgm:pt modelId="{669C4FF6-EF2D-544D-B729-FE10B4C719F7}" type="pres">
      <dgm:prSet presAssocID="{0D5C05E3-80FB-4CA2-BAC6-1CEFFED5D877}" presName="hierChild2" presStyleCnt="0"/>
      <dgm:spPr/>
    </dgm:pt>
    <dgm:pt modelId="{EA9A5540-C1A9-A745-80A8-AC1CFC7260D7}" type="pres">
      <dgm:prSet presAssocID="{8C3924BC-24FD-44CE-9E04-AFF4E928EC01}" presName="hierRoot1" presStyleCnt="0"/>
      <dgm:spPr/>
    </dgm:pt>
    <dgm:pt modelId="{9846536B-F3BC-A840-8D58-1BC7F45660B6}" type="pres">
      <dgm:prSet presAssocID="{8C3924BC-24FD-44CE-9E04-AFF4E928EC01}" presName="composite" presStyleCnt="0"/>
      <dgm:spPr/>
    </dgm:pt>
    <dgm:pt modelId="{44183EB9-1564-4245-8E05-67C61BB4A983}" type="pres">
      <dgm:prSet presAssocID="{8C3924BC-24FD-44CE-9E04-AFF4E928EC01}" presName="background" presStyleLbl="node0" presStyleIdx="1" presStyleCnt="3"/>
      <dgm:spPr/>
    </dgm:pt>
    <dgm:pt modelId="{03B44F4B-AFC3-5644-A509-5989B8A13E9D}" type="pres">
      <dgm:prSet presAssocID="{8C3924BC-24FD-44CE-9E04-AFF4E928EC01}" presName="text" presStyleLbl="fgAcc0" presStyleIdx="1" presStyleCnt="3">
        <dgm:presLayoutVars>
          <dgm:chPref val="3"/>
        </dgm:presLayoutVars>
      </dgm:prSet>
      <dgm:spPr/>
    </dgm:pt>
    <dgm:pt modelId="{B96B4737-9A24-6745-B1D0-F7C1BF4FE395}" type="pres">
      <dgm:prSet presAssocID="{8C3924BC-24FD-44CE-9E04-AFF4E928EC01}" presName="hierChild2" presStyleCnt="0"/>
      <dgm:spPr/>
    </dgm:pt>
    <dgm:pt modelId="{B7AE478C-5BEB-2241-9150-124FEB3BD007}" type="pres">
      <dgm:prSet presAssocID="{E3A33BCD-DA86-4DC0-9B7C-50F1B3DD78E1}" presName="hierRoot1" presStyleCnt="0"/>
      <dgm:spPr/>
    </dgm:pt>
    <dgm:pt modelId="{840DF89D-C4B8-EA4C-A36C-C9851D409EC6}" type="pres">
      <dgm:prSet presAssocID="{E3A33BCD-DA86-4DC0-9B7C-50F1B3DD78E1}" presName="composite" presStyleCnt="0"/>
      <dgm:spPr/>
    </dgm:pt>
    <dgm:pt modelId="{F7B8853D-D4F6-8A44-9259-6DB0C00BBCA0}" type="pres">
      <dgm:prSet presAssocID="{E3A33BCD-DA86-4DC0-9B7C-50F1B3DD78E1}" presName="background" presStyleLbl="node0" presStyleIdx="2" presStyleCnt="3"/>
      <dgm:spPr/>
    </dgm:pt>
    <dgm:pt modelId="{F53BD11B-3825-E840-8DDD-54AE9416CF01}" type="pres">
      <dgm:prSet presAssocID="{E3A33BCD-DA86-4DC0-9B7C-50F1B3DD78E1}" presName="text" presStyleLbl="fgAcc0" presStyleIdx="2" presStyleCnt="3">
        <dgm:presLayoutVars>
          <dgm:chPref val="3"/>
        </dgm:presLayoutVars>
      </dgm:prSet>
      <dgm:spPr/>
    </dgm:pt>
    <dgm:pt modelId="{6B44D9DA-77DC-1D42-9578-6D8EEF1273E5}" type="pres">
      <dgm:prSet presAssocID="{E3A33BCD-DA86-4DC0-9B7C-50F1B3DD78E1}" presName="hierChild2" presStyleCnt="0"/>
      <dgm:spPr/>
    </dgm:pt>
  </dgm:ptLst>
  <dgm:cxnLst>
    <dgm:cxn modelId="{6B921D0A-0120-314D-BBCA-0AD7D64B5F76}" type="presOf" srcId="{8C3924BC-24FD-44CE-9E04-AFF4E928EC01}" destId="{03B44F4B-AFC3-5644-A509-5989B8A13E9D}" srcOrd="0" destOrd="0" presId="urn:microsoft.com/office/officeart/2005/8/layout/hierarchy1"/>
    <dgm:cxn modelId="{A3675A0A-4928-2D47-B247-52FFF2009864}" type="presOf" srcId="{E8FC3710-0C59-49CF-B521-09C8E3C799D1}" destId="{ECA111FC-8BDA-3F46-BAB1-7D081CA42739}" srcOrd="0" destOrd="0" presId="urn:microsoft.com/office/officeart/2005/8/layout/hierarchy1"/>
    <dgm:cxn modelId="{18D88D15-7755-824B-9842-2958F8C46C60}" type="presOf" srcId="{0D5C05E3-80FB-4CA2-BAC6-1CEFFED5D877}" destId="{0F3EFD45-ADBD-5944-AC2C-1B4C6C63EB46}" srcOrd="0" destOrd="0" presId="urn:microsoft.com/office/officeart/2005/8/layout/hierarchy1"/>
    <dgm:cxn modelId="{A5446222-08E3-46CB-AA04-9A255CF770AC}" srcId="{E8FC3710-0C59-49CF-B521-09C8E3C799D1}" destId="{E3A33BCD-DA86-4DC0-9B7C-50F1B3DD78E1}" srcOrd="2" destOrd="0" parTransId="{71224358-AFC4-4B2D-B05C-B974D0874CC3}" sibTransId="{429C6D09-D197-4353-BB56-1D3D89B1F9F5}"/>
    <dgm:cxn modelId="{62CC835C-F8B4-45A7-8ECE-AF4753B52250}" srcId="{E8FC3710-0C59-49CF-B521-09C8E3C799D1}" destId="{0D5C05E3-80FB-4CA2-BAC6-1CEFFED5D877}" srcOrd="0" destOrd="0" parTransId="{0BF33B94-4C95-4C7A-B36F-0F2FC52EDA86}" sibTransId="{F0811EA8-5462-46B3-AACA-6A6B953F6A9A}"/>
    <dgm:cxn modelId="{812766CB-426D-4F53-AA5C-FD67E84A9EB3}" srcId="{E8FC3710-0C59-49CF-B521-09C8E3C799D1}" destId="{8C3924BC-24FD-44CE-9E04-AFF4E928EC01}" srcOrd="1" destOrd="0" parTransId="{E8551207-3629-412B-9BC9-FF5FA371CCE2}" sibTransId="{CD1F27A6-DABC-450F-B0CE-0802F72C238F}"/>
    <dgm:cxn modelId="{AF76CDFE-D48E-5748-91C4-5902E4632B26}" type="presOf" srcId="{E3A33BCD-DA86-4DC0-9B7C-50F1B3DD78E1}" destId="{F53BD11B-3825-E840-8DDD-54AE9416CF01}" srcOrd="0" destOrd="0" presId="urn:microsoft.com/office/officeart/2005/8/layout/hierarchy1"/>
    <dgm:cxn modelId="{0953092A-D040-B74B-8B2E-639B5CED7738}" type="presParOf" srcId="{ECA111FC-8BDA-3F46-BAB1-7D081CA42739}" destId="{997D24BD-4350-474A-97D2-420600993ECC}" srcOrd="0" destOrd="0" presId="urn:microsoft.com/office/officeart/2005/8/layout/hierarchy1"/>
    <dgm:cxn modelId="{35E099FD-CC53-5941-8DFD-BC8A4404D30E}" type="presParOf" srcId="{997D24BD-4350-474A-97D2-420600993ECC}" destId="{4EFA1440-8F2C-F742-9171-C055D2299D72}" srcOrd="0" destOrd="0" presId="urn:microsoft.com/office/officeart/2005/8/layout/hierarchy1"/>
    <dgm:cxn modelId="{730AE079-DE1C-0849-AA51-7E79BAB9B2FB}" type="presParOf" srcId="{4EFA1440-8F2C-F742-9171-C055D2299D72}" destId="{2FCADBA8-CF32-2C4E-9FEF-2B8BF6B767E4}" srcOrd="0" destOrd="0" presId="urn:microsoft.com/office/officeart/2005/8/layout/hierarchy1"/>
    <dgm:cxn modelId="{8816C70F-ED2D-6B4E-B426-E45431A3646C}" type="presParOf" srcId="{4EFA1440-8F2C-F742-9171-C055D2299D72}" destId="{0F3EFD45-ADBD-5944-AC2C-1B4C6C63EB46}" srcOrd="1" destOrd="0" presId="urn:microsoft.com/office/officeart/2005/8/layout/hierarchy1"/>
    <dgm:cxn modelId="{465466F7-2271-E14B-B8B6-549C1B7702C5}" type="presParOf" srcId="{997D24BD-4350-474A-97D2-420600993ECC}" destId="{669C4FF6-EF2D-544D-B729-FE10B4C719F7}" srcOrd="1" destOrd="0" presId="urn:microsoft.com/office/officeart/2005/8/layout/hierarchy1"/>
    <dgm:cxn modelId="{B6078B3D-F968-6443-93BC-7192761D88D2}" type="presParOf" srcId="{ECA111FC-8BDA-3F46-BAB1-7D081CA42739}" destId="{EA9A5540-C1A9-A745-80A8-AC1CFC7260D7}" srcOrd="1" destOrd="0" presId="urn:microsoft.com/office/officeart/2005/8/layout/hierarchy1"/>
    <dgm:cxn modelId="{6D18340A-ED7B-964F-A10B-2B7CD36042DA}" type="presParOf" srcId="{EA9A5540-C1A9-A745-80A8-AC1CFC7260D7}" destId="{9846536B-F3BC-A840-8D58-1BC7F45660B6}" srcOrd="0" destOrd="0" presId="urn:microsoft.com/office/officeart/2005/8/layout/hierarchy1"/>
    <dgm:cxn modelId="{421714B8-1FAD-DA46-8B0B-625762AF9947}" type="presParOf" srcId="{9846536B-F3BC-A840-8D58-1BC7F45660B6}" destId="{44183EB9-1564-4245-8E05-67C61BB4A983}" srcOrd="0" destOrd="0" presId="urn:microsoft.com/office/officeart/2005/8/layout/hierarchy1"/>
    <dgm:cxn modelId="{837286AB-DB64-944D-906B-653BBBF64780}" type="presParOf" srcId="{9846536B-F3BC-A840-8D58-1BC7F45660B6}" destId="{03B44F4B-AFC3-5644-A509-5989B8A13E9D}" srcOrd="1" destOrd="0" presId="urn:microsoft.com/office/officeart/2005/8/layout/hierarchy1"/>
    <dgm:cxn modelId="{835FD960-B199-694F-9CD5-B6E5D081D2F1}" type="presParOf" srcId="{EA9A5540-C1A9-A745-80A8-AC1CFC7260D7}" destId="{B96B4737-9A24-6745-B1D0-F7C1BF4FE395}" srcOrd="1" destOrd="0" presId="urn:microsoft.com/office/officeart/2005/8/layout/hierarchy1"/>
    <dgm:cxn modelId="{292BE0E1-AAAD-9046-8EE8-AA46709ABF8E}" type="presParOf" srcId="{ECA111FC-8BDA-3F46-BAB1-7D081CA42739}" destId="{B7AE478C-5BEB-2241-9150-124FEB3BD007}" srcOrd="2" destOrd="0" presId="urn:microsoft.com/office/officeart/2005/8/layout/hierarchy1"/>
    <dgm:cxn modelId="{BFCC186B-ACFC-F147-8044-6279B543859A}" type="presParOf" srcId="{B7AE478C-5BEB-2241-9150-124FEB3BD007}" destId="{840DF89D-C4B8-EA4C-A36C-C9851D409EC6}" srcOrd="0" destOrd="0" presId="urn:microsoft.com/office/officeart/2005/8/layout/hierarchy1"/>
    <dgm:cxn modelId="{CB4368EC-6DD4-FD41-AADF-B467F22D60F1}" type="presParOf" srcId="{840DF89D-C4B8-EA4C-A36C-C9851D409EC6}" destId="{F7B8853D-D4F6-8A44-9259-6DB0C00BBCA0}" srcOrd="0" destOrd="0" presId="urn:microsoft.com/office/officeart/2005/8/layout/hierarchy1"/>
    <dgm:cxn modelId="{A53BC28F-E847-9C4C-9398-E2DF42D12813}" type="presParOf" srcId="{840DF89D-C4B8-EA4C-A36C-C9851D409EC6}" destId="{F53BD11B-3825-E840-8DDD-54AE9416CF01}" srcOrd="1" destOrd="0" presId="urn:microsoft.com/office/officeart/2005/8/layout/hierarchy1"/>
    <dgm:cxn modelId="{28CED9F9-F326-9D4B-A3B8-72936E84D862}" type="presParOf" srcId="{B7AE478C-5BEB-2241-9150-124FEB3BD007}" destId="{6B44D9DA-77DC-1D42-9578-6D8EEF1273E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599B315-E046-4B52-ADB1-847A7FD77D0D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053F4A7-D583-4667-8393-37F2C670059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/>
            <a:t>Empathy in nursing is about </a:t>
          </a:r>
          <a:r>
            <a:rPr lang="en-GB" b="1" i="0"/>
            <a:t>reading and interpreting</a:t>
          </a:r>
          <a:r>
            <a:rPr lang="en-GB" b="0" i="0"/>
            <a:t> emotional cues, not absorbing emotions.</a:t>
          </a:r>
          <a:endParaRPr lang="en-US"/>
        </a:p>
      </dgm:t>
    </dgm:pt>
    <dgm:pt modelId="{6567C695-27E6-4C78-BF6A-94773F29A6EE}" type="parTrans" cxnId="{84032586-B04A-4F13-8B5B-A94870590B4B}">
      <dgm:prSet/>
      <dgm:spPr/>
      <dgm:t>
        <a:bodyPr/>
        <a:lstStyle/>
        <a:p>
          <a:endParaRPr lang="en-US"/>
        </a:p>
      </dgm:t>
    </dgm:pt>
    <dgm:pt modelId="{38ACAA80-B37B-490D-933E-B9F5D5714AAF}" type="sibTrans" cxnId="{84032586-B04A-4F13-8B5B-A94870590B4B}">
      <dgm:prSet/>
      <dgm:spPr/>
      <dgm:t>
        <a:bodyPr/>
        <a:lstStyle/>
        <a:p>
          <a:endParaRPr lang="en-US"/>
        </a:p>
      </dgm:t>
    </dgm:pt>
    <dgm:pt modelId="{5893E5CC-9AA0-44DE-9CAD-A453A6F9581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/>
            <a:t>Nurses should develop </a:t>
          </a:r>
          <a:r>
            <a:rPr lang="en-GB" b="1" i="0"/>
            <a:t>skills to respond effectively</a:t>
          </a:r>
          <a:r>
            <a:rPr lang="en-GB" b="0" i="0"/>
            <a:t> to patients’ emotions.</a:t>
          </a:r>
          <a:endParaRPr lang="en-US"/>
        </a:p>
      </dgm:t>
    </dgm:pt>
    <dgm:pt modelId="{4CED1D10-1C8F-40EB-BCB2-E8186FAED11E}" type="parTrans" cxnId="{43D8BF35-BFDC-4804-B1C2-B2F0B54B118A}">
      <dgm:prSet/>
      <dgm:spPr/>
      <dgm:t>
        <a:bodyPr/>
        <a:lstStyle/>
        <a:p>
          <a:endParaRPr lang="en-US"/>
        </a:p>
      </dgm:t>
    </dgm:pt>
    <dgm:pt modelId="{555F79CB-4BF4-4231-AB72-E107A5EA6F60}" type="sibTrans" cxnId="{43D8BF35-BFDC-4804-B1C2-B2F0B54B118A}">
      <dgm:prSet/>
      <dgm:spPr/>
      <dgm:t>
        <a:bodyPr/>
        <a:lstStyle/>
        <a:p>
          <a:endParaRPr lang="en-US"/>
        </a:p>
      </dgm:t>
    </dgm:pt>
    <dgm:pt modelId="{46AB713D-336B-40FF-B28F-599F38B1A1F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/>
            <a:t>This fosters </a:t>
          </a:r>
          <a:r>
            <a:rPr lang="en-GB" b="1" i="0"/>
            <a:t>better patient care and job satisfaction</a:t>
          </a:r>
          <a:r>
            <a:rPr lang="en-GB" b="0" i="0"/>
            <a:t> for nurses.</a:t>
          </a:r>
          <a:endParaRPr lang="en-US"/>
        </a:p>
      </dgm:t>
    </dgm:pt>
    <dgm:pt modelId="{6FE17AA3-EA8A-4824-ADD1-CEEF76B42E9F}" type="parTrans" cxnId="{5F00DC52-953D-42C7-86DA-9E3A7FF7DAB3}">
      <dgm:prSet/>
      <dgm:spPr/>
      <dgm:t>
        <a:bodyPr/>
        <a:lstStyle/>
        <a:p>
          <a:endParaRPr lang="en-US"/>
        </a:p>
      </dgm:t>
    </dgm:pt>
    <dgm:pt modelId="{27594C46-E5DD-42A1-892F-D9B10C63E9A4}" type="sibTrans" cxnId="{5F00DC52-953D-42C7-86DA-9E3A7FF7DAB3}">
      <dgm:prSet/>
      <dgm:spPr/>
      <dgm:t>
        <a:bodyPr/>
        <a:lstStyle/>
        <a:p>
          <a:endParaRPr lang="en-US"/>
        </a:p>
      </dgm:t>
    </dgm:pt>
    <dgm:pt modelId="{960AD05D-6557-4BC7-9CBD-31282B638AF5}" type="pres">
      <dgm:prSet presAssocID="{0599B315-E046-4B52-ADB1-847A7FD77D0D}" presName="root" presStyleCnt="0">
        <dgm:presLayoutVars>
          <dgm:dir/>
          <dgm:resizeHandles val="exact"/>
        </dgm:presLayoutVars>
      </dgm:prSet>
      <dgm:spPr/>
    </dgm:pt>
    <dgm:pt modelId="{BF3A11E0-8ED4-4B68-ADA5-A9A80C6AEDBB}" type="pres">
      <dgm:prSet presAssocID="{F053F4A7-D583-4667-8393-37F2C670059F}" presName="compNode" presStyleCnt="0"/>
      <dgm:spPr/>
    </dgm:pt>
    <dgm:pt modelId="{FF2034DC-EC8A-4970-B356-4D19D7098F85}" type="pres">
      <dgm:prSet presAssocID="{F053F4A7-D583-4667-8393-37F2C670059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87836E86-84DB-45A8-B347-BB1877382E5C}" type="pres">
      <dgm:prSet presAssocID="{F053F4A7-D583-4667-8393-37F2C670059F}" presName="spaceRect" presStyleCnt="0"/>
      <dgm:spPr/>
    </dgm:pt>
    <dgm:pt modelId="{C8BF4B4B-0EF5-48BA-A455-91B0D0B3F813}" type="pres">
      <dgm:prSet presAssocID="{F053F4A7-D583-4667-8393-37F2C670059F}" presName="textRect" presStyleLbl="revTx" presStyleIdx="0" presStyleCnt="3">
        <dgm:presLayoutVars>
          <dgm:chMax val="1"/>
          <dgm:chPref val="1"/>
        </dgm:presLayoutVars>
      </dgm:prSet>
      <dgm:spPr/>
    </dgm:pt>
    <dgm:pt modelId="{EBD6AF50-B000-4460-B7C0-9930EAFA69AA}" type="pres">
      <dgm:prSet presAssocID="{38ACAA80-B37B-490D-933E-B9F5D5714AAF}" presName="sibTrans" presStyleCnt="0"/>
      <dgm:spPr/>
    </dgm:pt>
    <dgm:pt modelId="{2324AB31-D4C1-4C5A-A4B0-F6EF404A8804}" type="pres">
      <dgm:prSet presAssocID="{5893E5CC-9AA0-44DE-9CAD-A453A6F9581A}" presName="compNode" presStyleCnt="0"/>
      <dgm:spPr/>
    </dgm:pt>
    <dgm:pt modelId="{6C7ADBA2-C67A-4532-A485-5DB211411D11}" type="pres">
      <dgm:prSet presAssocID="{5893E5CC-9AA0-44DE-9CAD-A453A6F9581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4638C18A-61CB-4C41-B131-844B4ADA6CCE}" type="pres">
      <dgm:prSet presAssocID="{5893E5CC-9AA0-44DE-9CAD-A453A6F9581A}" presName="spaceRect" presStyleCnt="0"/>
      <dgm:spPr/>
    </dgm:pt>
    <dgm:pt modelId="{E5B1A12F-5C39-4293-B3AD-1ECCA8F4C098}" type="pres">
      <dgm:prSet presAssocID="{5893E5CC-9AA0-44DE-9CAD-A453A6F9581A}" presName="textRect" presStyleLbl="revTx" presStyleIdx="1" presStyleCnt="3">
        <dgm:presLayoutVars>
          <dgm:chMax val="1"/>
          <dgm:chPref val="1"/>
        </dgm:presLayoutVars>
      </dgm:prSet>
      <dgm:spPr/>
    </dgm:pt>
    <dgm:pt modelId="{2655B38F-5FEE-4764-9E15-B7B2AA01A484}" type="pres">
      <dgm:prSet presAssocID="{555F79CB-4BF4-4231-AB72-E107A5EA6F60}" presName="sibTrans" presStyleCnt="0"/>
      <dgm:spPr/>
    </dgm:pt>
    <dgm:pt modelId="{F1755B34-5488-451B-832A-5E8417FAE7B4}" type="pres">
      <dgm:prSet presAssocID="{46AB713D-336B-40FF-B28F-599F38B1A1F4}" presName="compNode" presStyleCnt="0"/>
      <dgm:spPr/>
    </dgm:pt>
    <dgm:pt modelId="{AFD63B2E-76CD-4C21-8397-8001D95442EA}" type="pres">
      <dgm:prSet presAssocID="{46AB713D-336B-40FF-B28F-599F38B1A1F4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ospital"/>
        </a:ext>
      </dgm:extLst>
    </dgm:pt>
    <dgm:pt modelId="{B7E9C750-7142-4E18-9BCD-E3A9B9A316D5}" type="pres">
      <dgm:prSet presAssocID="{46AB713D-336B-40FF-B28F-599F38B1A1F4}" presName="spaceRect" presStyleCnt="0"/>
      <dgm:spPr/>
    </dgm:pt>
    <dgm:pt modelId="{255D39DE-7C07-49C2-B62E-B9006CFE2161}" type="pres">
      <dgm:prSet presAssocID="{46AB713D-336B-40FF-B28F-599F38B1A1F4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43D8BF35-BFDC-4804-B1C2-B2F0B54B118A}" srcId="{0599B315-E046-4B52-ADB1-847A7FD77D0D}" destId="{5893E5CC-9AA0-44DE-9CAD-A453A6F9581A}" srcOrd="1" destOrd="0" parTransId="{4CED1D10-1C8F-40EB-BCB2-E8186FAED11E}" sibTransId="{555F79CB-4BF4-4231-AB72-E107A5EA6F60}"/>
    <dgm:cxn modelId="{5F00DC52-953D-42C7-86DA-9E3A7FF7DAB3}" srcId="{0599B315-E046-4B52-ADB1-847A7FD77D0D}" destId="{46AB713D-336B-40FF-B28F-599F38B1A1F4}" srcOrd="2" destOrd="0" parTransId="{6FE17AA3-EA8A-4824-ADD1-CEEF76B42E9F}" sibTransId="{27594C46-E5DD-42A1-892F-D9B10C63E9A4}"/>
    <dgm:cxn modelId="{7D294F53-E751-4BE6-9035-777CE5714373}" type="presOf" srcId="{F053F4A7-D583-4667-8393-37F2C670059F}" destId="{C8BF4B4B-0EF5-48BA-A455-91B0D0B3F813}" srcOrd="0" destOrd="0" presId="urn:microsoft.com/office/officeart/2018/2/layout/IconLabelList"/>
    <dgm:cxn modelId="{57235584-E94B-4BBB-BCAD-14FABF21ED47}" type="presOf" srcId="{0599B315-E046-4B52-ADB1-847A7FD77D0D}" destId="{960AD05D-6557-4BC7-9CBD-31282B638AF5}" srcOrd="0" destOrd="0" presId="urn:microsoft.com/office/officeart/2018/2/layout/IconLabelList"/>
    <dgm:cxn modelId="{84032586-B04A-4F13-8B5B-A94870590B4B}" srcId="{0599B315-E046-4B52-ADB1-847A7FD77D0D}" destId="{F053F4A7-D583-4667-8393-37F2C670059F}" srcOrd="0" destOrd="0" parTransId="{6567C695-27E6-4C78-BF6A-94773F29A6EE}" sibTransId="{38ACAA80-B37B-490D-933E-B9F5D5714AAF}"/>
    <dgm:cxn modelId="{C1D0FBA0-E2DF-4345-98E1-F1B1CE6093FE}" type="presOf" srcId="{46AB713D-336B-40FF-B28F-599F38B1A1F4}" destId="{255D39DE-7C07-49C2-B62E-B9006CFE2161}" srcOrd="0" destOrd="0" presId="urn:microsoft.com/office/officeart/2018/2/layout/IconLabelList"/>
    <dgm:cxn modelId="{BBCA71E3-44E6-4B23-B4AE-513CFF809B7F}" type="presOf" srcId="{5893E5CC-9AA0-44DE-9CAD-A453A6F9581A}" destId="{E5B1A12F-5C39-4293-B3AD-1ECCA8F4C098}" srcOrd="0" destOrd="0" presId="urn:microsoft.com/office/officeart/2018/2/layout/IconLabelList"/>
    <dgm:cxn modelId="{90F679A9-175B-4797-B9CB-8555558D2ACB}" type="presParOf" srcId="{960AD05D-6557-4BC7-9CBD-31282B638AF5}" destId="{BF3A11E0-8ED4-4B68-ADA5-A9A80C6AEDBB}" srcOrd="0" destOrd="0" presId="urn:microsoft.com/office/officeart/2018/2/layout/IconLabelList"/>
    <dgm:cxn modelId="{B88EA209-FEFA-4E24-9B2C-67F89EA10EF9}" type="presParOf" srcId="{BF3A11E0-8ED4-4B68-ADA5-A9A80C6AEDBB}" destId="{FF2034DC-EC8A-4970-B356-4D19D7098F85}" srcOrd="0" destOrd="0" presId="urn:microsoft.com/office/officeart/2018/2/layout/IconLabelList"/>
    <dgm:cxn modelId="{AF3B626B-A6A3-43C5-9DA4-ED2B9DE155D8}" type="presParOf" srcId="{BF3A11E0-8ED4-4B68-ADA5-A9A80C6AEDBB}" destId="{87836E86-84DB-45A8-B347-BB1877382E5C}" srcOrd="1" destOrd="0" presId="urn:microsoft.com/office/officeart/2018/2/layout/IconLabelList"/>
    <dgm:cxn modelId="{6BDED977-590F-4D77-8540-25FB0E82475B}" type="presParOf" srcId="{BF3A11E0-8ED4-4B68-ADA5-A9A80C6AEDBB}" destId="{C8BF4B4B-0EF5-48BA-A455-91B0D0B3F813}" srcOrd="2" destOrd="0" presId="urn:microsoft.com/office/officeart/2018/2/layout/IconLabelList"/>
    <dgm:cxn modelId="{601AF359-FA72-4237-A515-C6112AA80372}" type="presParOf" srcId="{960AD05D-6557-4BC7-9CBD-31282B638AF5}" destId="{EBD6AF50-B000-4460-B7C0-9930EAFA69AA}" srcOrd="1" destOrd="0" presId="urn:microsoft.com/office/officeart/2018/2/layout/IconLabelList"/>
    <dgm:cxn modelId="{9F051DBE-7415-4128-B1EA-D1C6751242A6}" type="presParOf" srcId="{960AD05D-6557-4BC7-9CBD-31282B638AF5}" destId="{2324AB31-D4C1-4C5A-A4B0-F6EF404A8804}" srcOrd="2" destOrd="0" presId="urn:microsoft.com/office/officeart/2018/2/layout/IconLabelList"/>
    <dgm:cxn modelId="{B8712728-68DF-4AFB-8F6C-6C885C640E1E}" type="presParOf" srcId="{2324AB31-D4C1-4C5A-A4B0-F6EF404A8804}" destId="{6C7ADBA2-C67A-4532-A485-5DB211411D11}" srcOrd="0" destOrd="0" presId="urn:microsoft.com/office/officeart/2018/2/layout/IconLabelList"/>
    <dgm:cxn modelId="{F80A03E2-78E3-480C-84FB-6713C5C32114}" type="presParOf" srcId="{2324AB31-D4C1-4C5A-A4B0-F6EF404A8804}" destId="{4638C18A-61CB-4C41-B131-844B4ADA6CCE}" srcOrd="1" destOrd="0" presId="urn:microsoft.com/office/officeart/2018/2/layout/IconLabelList"/>
    <dgm:cxn modelId="{10E9661F-0474-4371-8E54-14E63181954B}" type="presParOf" srcId="{2324AB31-D4C1-4C5A-A4B0-F6EF404A8804}" destId="{E5B1A12F-5C39-4293-B3AD-1ECCA8F4C098}" srcOrd="2" destOrd="0" presId="urn:microsoft.com/office/officeart/2018/2/layout/IconLabelList"/>
    <dgm:cxn modelId="{7DF0E78D-91CC-46E1-AF3B-A9FA96F44C56}" type="presParOf" srcId="{960AD05D-6557-4BC7-9CBD-31282B638AF5}" destId="{2655B38F-5FEE-4764-9E15-B7B2AA01A484}" srcOrd="3" destOrd="0" presId="urn:microsoft.com/office/officeart/2018/2/layout/IconLabelList"/>
    <dgm:cxn modelId="{18C77FD5-C642-4D3F-8CFD-B8BB5B0C6C0D}" type="presParOf" srcId="{960AD05D-6557-4BC7-9CBD-31282B638AF5}" destId="{F1755B34-5488-451B-832A-5E8417FAE7B4}" srcOrd="4" destOrd="0" presId="urn:microsoft.com/office/officeart/2018/2/layout/IconLabelList"/>
    <dgm:cxn modelId="{DD377716-64CB-40A6-BA9C-C8BDA8A2F1E7}" type="presParOf" srcId="{F1755B34-5488-451B-832A-5E8417FAE7B4}" destId="{AFD63B2E-76CD-4C21-8397-8001D95442EA}" srcOrd="0" destOrd="0" presId="urn:microsoft.com/office/officeart/2018/2/layout/IconLabelList"/>
    <dgm:cxn modelId="{28404BC6-760B-4ED0-9A3E-F71B18DC4B0D}" type="presParOf" srcId="{F1755B34-5488-451B-832A-5E8417FAE7B4}" destId="{B7E9C750-7142-4E18-9BCD-E3A9B9A316D5}" srcOrd="1" destOrd="0" presId="urn:microsoft.com/office/officeart/2018/2/layout/IconLabelList"/>
    <dgm:cxn modelId="{21486CB8-34FD-4F7F-8282-393783C4A158}" type="presParOf" srcId="{F1755B34-5488-451B-832A-5E8417FAE7B4}" destId="{255D39DE-7C07-49C2-B62E-B9006CFE2161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A6F724E-AE4E-4B20-930E-DCBB3223A969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0E6E89A3-E6E6-4FA5-99AF-602D05E2B41A}">
      <dgm:prSet/>
      <dgm:spPr/>
      <dgm:t>
        <a:bodyPr/>
        <a:lstStyle/>
        <a:p>
          <a:r>
            <a:rPr lang="en-GB" b="0" i="0"/>
            <a:t>Programs encourage students to </a:t>
          </a:r>
          <a:r>
            <a:rPr lang="en-GB" b="1" i="0"/>
            <a:t>step into the patient’s shoes</a:t>
          </a:r>
          <a:r>
            <a:rPr lang="en-GB" b="0" i="0"/>
            <a:t> (Durkin et al. 2018; Levett-Jones et al. 2019).</a:t>
          </a:r>
          <a:endParaRPr lang="en-US"/>
        </a:p>
      </dgm:t>
    </dgm:pt>
    <dgm:pt modelId="{E94FA6F1-3F7F-4323-ABB1-638C4DC310DC}" type="parTrans" cxnId="{EE36B3B8-2A91-435B-8DA2-BBD732A932B1}">
      <dgm:prSet/>
      <dgm:spPr/>
      <dgm:t>
        <a:bodyPr/>
        <a:lstStyle/>
        <a:p>
          <a:endParaRPr lang="en-US"/>
        </a:p>
      </dgm:t>
    </dgm:pt>
    <dgm:pt modelId="{BA892A8D-1D7C-4E0C-8D78-E8C411E75CEB}" type="sibTrans" cxnId="{EE36B3B8-2A91-435B-8DA2-BBD732A932B1}">
      <dgm:prSet/>
      <dgm:spPr/>
      <dgm:t>
        <a:bodyPr/>
        <a:lstStyle/>
        <a:p>
          <a:endParaRPr lang="en-US"/>
        </a:p>
      </dgm:t>
    </dgm:pt>
    <dgm:pt modelId="{6506414B-B467-49E3-9D97-CFBAAE0D3081}">
      <dgm:prSet/>
      <dgm:spPr/>
      <dgm:t>
        <a:bodyPr/>
        <a:lstStyle/>
        <a:p>
          <a:r>
            <a:rPr lang="en-GB" b="0" i="0"/>
            <a:t>There is an urgent need to promote the </a:t>
          </a:r>
          <a:r>
            <a:rPr lang="en-GB" b="1" i="0"/>
            <a:t>understanding and expression of compassion</a:t>
          </a:r>
          <a:r>
            <a:rPr lang="en-GB" b="0" i="0"/>
            <a:t> in nursing education (Younas &amp; Maddigan 2018).</a:t>
          </a:r>
          <a:endParaRPr lang="en-US"/>
        </a:p>
      </dgm:t>
    </dgm:pt>
    <dgm:pt modelId="{D96987C4-412C-4C86-924E-6544FC5F0484}" type="parTrans" cxnId="{1AD18DE4-FF8B-445B-8251-699F728CB6B1}">
      <dgm:prSet/>
      <dgm:spPr/>
      <dgm:t>
        <a:bodyPr/>
        <a:lstStyle/>
        <a:p>
          <a:endParaRPr lang="en-US"/>
        </a:p>
      </dgm:t>
    </dgm:pt>
    <dgm:pt modelId="{6DF08797-1C2D-457E-9EF7-698C37B044EA}" type="sibTrans" cxnId="{1AD18DE4-FF8B-445B-8251-699F728CB6B1}">
      <dgm:prSet/>
      <dgm:spPr/>
      <dgm:t>
        <a:bodyPr/>
        <a:lstStyle/>
        <a:p>
          <a:endParaRPr lang="en-US"/>
        </a:p>
      </dgm:t>
    </dgm:pt>
    <dgm:pt modelId="{B8C21827-3ACB-B34B-AFC0-3F1EA313A588}" type="pres">
      <dgm:prSet presAssocID="{6A6F724E-AE4E-4B20-930E-DCBB3223A969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2CED29C-A58E-354F-9D35-90488534D622}" type="pres">
      <dgm:prSet presAssocID="{0E6E89A3-E6E6-4FA5-99AF-602D05E2B41A}" presName="hierRoot1" presStyleCnt="0"/>
      <dgm:spPr/>
    </dgm:pt>
    <dgm:pt modelId="{788384FD-4408-FF41-9238-BDA95E221E6E}" type="pres">
      <dgm:prSet presAssocID="{0E6E89A3-E6E6-4FA5-99AF-602D05E2B41A}" presName="composite" presStyleCnt="0"/>
      <dgm:spPr/>
    </dgm:pt>
    <dgm:pt modelId="{25CE3064-ED54-3944-AE7B-BC49E9BFBFBC}" type="pres">
      <dgm:prSet presAssocID="{0E6E89A3-E6E6-4FA5-99AF-602D05E2B41A}" presName="background" presStyleLbl="node0" presStyleIdx="0" presStyleCnt="2"/>
      <dgm:spPr/>
    </dgm:pt>
    <dgm:pt modelId="{E4763702-AF21-6042-9523-250630293849}" type="pres">
      <dgm:prSet presAssocID="{0E6E89A3-E6E6-4FA5-99AF-602D05E2B41A}" presName="text" presStyleLbl="fgAcc0" presStyleIdx="0" presStyleCnt="2">
        <dgm:presLayoutVars>
          <dgm:chPref val="3"/>
        </dgm:presLayoutVars>
      </dgm:prSet>
      <dgm:spPr/>
    </dgm:pt>
    <dgm:pt modelId="{1E60BED8-8ED4-DF42-B00E-7BBCC655463D}" type="pres">
      <dgm:prSet presAssocID="{0E6E89A3-E6E6-4FA5-99AF-602D05E2B41A}" presName="hierChild2" presStyleCnt="0"/>
      <dgm:spPr/>
    </dgm:pt>
    <dgm:pt modelId="{038F11EC-F517-2649-A9D2-9AD83BEDCE81}" type="pres">
      <dgm:prSet presAssocID="{6506414B-B467-49E3-9D97-CFBAAE0D3081}" presName="hierRoot1" presStyleCnt="0"/>
      <dgm:spPr/>
    </dgm:pt>
    <dgm:pt modelId="{0EEA4AFB-6F61-204E-A90A-850FA2834A87}" type="pres">
      <dgm:prSet presAssocID="{6506414B-B467-49E3-9D97-CFBAAE0D3081}" presName="composite" presStyleCnt="0"/>
      <dgm:spPr/>
    </dgm:pt>
    <dgm:pt modelId="{C3ADC96C-54DD-904F-8B1B-8136A70F5E05}" type="pres">
      <dgm:prSet presAssocID="{6506414B-B467-49E3-9D97-CFBAAE0D3081}" presName="background" presStyleLbl="node0" presStyleIdx="1" presStyleCnt="2"/>
      <dgm:spPr/>
    </dgm:pt>
    <dgm:pt modelId="{5448CAA9-6313-404F-B6E1-C272F3568DF4}" type="pres">
      <dgm:prSet presAssocID="{6506414B-B467-49E3-9D97-CFBAAE0D3081}" presName="text" presStyleLbl="fgAcc0" presStyleIdx="1" presStyleCnt="2">
        <dgm:presLayoutVars>
          <dgm:chPref val="3"/>
        </dgm:presLayoutVars>
      </dgm:prSet>
      <dgm:spPr/>
    </dgm:pt>
    <dgm:pt modelId="{BAC2BB78-ACBE-0E4C-A2C3-C4DC12651F6F}" type="pres">
      <dgm:prSet presAssocID="{6506414B-B467-49E3-9D97-CFBAAE0D3081}" presName="hierChild2" presStyleCnt="0"/>
      <dgm:spPr/>
    </dgm:pt>
  </dgm:ptLst>
  <dgm:cxnLst>
    <dgm:cxn modelId="{5935A96B-F3E9-FC48-B180-DAC1CB2CBCD0}" type="presOf" srcId="{6506414B-B467-49E3-9D97-CFBAAE0D3081}" destId="{5448CAA9-6313-404F-B6E1-C272F3568DF4}" srcOrd="0" destOrd="0" presId="urn:microsoft.com/office/officeart/2005/8/layout/hierarchy1"/>
    <dgm:cxn modelId="{B9F09180-3B9F-2D41-AA56-EE25EA8BF4CC}" type="presOf" srcId="{0E6E89A3-E6E6-4FA5-99AF-602D05E2B41A}" destId="{E4763702-AF21-6042-9523-250630293849}" srcOrd="0" destOrd="0" presId="urn:microsoft.com/office/officeart/2005/8/layout/hierarchy1"/>
    <dgm:cxn modelId="{EE36B3B8-2A91-435B-8DA2-BBD732A932B1}" srcId="{6A6F724E-AE4E-4B20-930E-DCBB3223A969}" destId="{0E6E89A3-E6E6-4FA5-99AF-602D05E2B41A}" srcOrd="0" destOrd="0" parTransId="{E94FA6F1-3F7F-4323-ABB1-638C4DC310DC}" sibTransId="{BA892A8D-1D7C-4E0C-8D78-E8C411E75CEB}"/>
    <dgm:cxn modelId="{CEAB85C6-6805-FD47-A4E1-48529774250A}" type="presOf" srcId="{6A6F724E-AE4E-4B20-930E-DCBB3223A969}" destId="{B8C21827-3ACB-B34B-AFC0-3F1EA313A588}" srcOrd="0" destOrd="0" presId="urn:microsoft.com/office/officeart/2005/8/layout/hierarchy1"/>
    <dgm:cxn modelId="{1AD18DE4-FF8B-445B-8251-699F728CB6B1}" srcId="{6A6F724E-AE4E-4B20-930E-DCBB3223A969}" destId="{6506414B-B467-49E3-9D97-CFBAAE0D3081}" srcOrd="1" destOrd="0" parTransId="{D96987C4-412C-4C86-924E-6544FC5F0484}" sibTransId="{6DF08797-1C2D-457E-9EF7-698C37B044EA}"/>
    <dgm:cxn modelId="{4BD8B825-1F82-0F46-A6AA-4AC7B12C9FF6}" type="presParOf" srcId="{B8C21827-3ACB-B34B-AFC0-3F1EA313A588}" destId="{62CED29C-A58E-354F-9D35-90488534D622}" srcOrd="0" destOrd="0" presId="urn:microsoft.com/office/officeart/2005/8/layout/hierarchy1"/>
    <dgm:cxn modelId="{577F6C4D-39E8-3542-915A-87650D63D7AA}" type="presParOf" srcId="{62CED29C-A58E-354F-9D35-90488534D622}" destId="{788384FD-4408-FF41-9238-BDA95E221E6E}" srcOrd="0" destOrd="0" presId="urn:microsoft.com/office/officeart/2005/8/layout/hierarchy1"/>
    <dgm:cxn modelId="{C14765AE-50D3-AC43-9D7B-8D076C8483F3}" type="presParOf" srcId="{788384FD-4408-FF41-9238-BDA95E221E6E}" destId="{25CE3064-ED54-3944-AE7B-BC49E9BFBFBC}" srcOrd="0" destOrd="0" presId="urn:microsoft.com/office/officeart/2005/8/layout/hierarchy1"/>
    <dgm:cxn modelId="{B1C0FCAA-CB5A-8C46-9FB6-3FF1274EC1FA}" type="presParOf" srcId="{788384FD-4408-FF41-9238-BDA95E221E6E}" destId="{E4763702-AF21-6042-9523-250630293849}" srcOrd="1" destOrd="0" presId="urn:microsoft.com/office/officeart/2005/8/layout/hierarchy1"/>
    <dgm:cxn modelId="{C5C65714-C5D5-1D4B-A998-17C761567F89}" type="presParOf" srcId="{62CED29C-A58E-354F-9D35-90488534D622}" destId="{1E60BED8-8ED4-DF42-B00E-7BBCC655463D}" srcOrd="1" destOrd="0" presId="urn:microsoft.com/office/officeart/2005/8/layout/hierarchy1"/>
    <dgm:cxn modelId="{6442B679-1B77-D444-81E4-8D5023FB2B0A}" type="presParOf" srcId="{B8C21827-3ACB-B34B-AFC0-3F1EA313A588}" destId="{038F11EC-F517-2649-A9D2-9AD83BEDCE81}" srcOrd="1" destOrd="0" presId="urn:microsoft.com/office/officeart/2005/8/layout/hierarchy1"/>
    <dgm:cxn modelId="{70841763-2646-2940-B744-716DFE497BF1}" type="presParOf" srcId="{038F11EC-F517-2649-A9D2-9AD83BEDCE81}" destId="{0EEA4AFB-6F61-204E-A90A-850FA2834A87}" srcOrd="0" destOrd="0" presId="urn:microsoft.com/office/officeart/2005/8/layout/hierarchy1"/>
    <dgm:cxn modelId="{A2870000-AC88-8341-9BE2-68F58C2C566C}" type="presParOf" srcId="{0EEA4AFB-6F61-204E-A90A-850FA2834A87}" destId="{C3ADC96C-54DD-904F-8B1B-8136A70F5E05}" srcOrd="0" destOrd="0" presId="urn:microsoft.com/office/officeart/2005/8/layout/hierarchy1"/>
    <dgm:cxn modelId="{70B18B7C-6C92-6241-BA93-6D7A1E97B20C}" type="presParOf" srcId="{0EEA4AFB-6F61-204E-A90A-850FA2834A87}" destId="{5448CAA9-6313-404F-B6E1-C272F3568DF4}" srcOrd="1" destOrd="0" presId="urn:microsoft.com/office/officeart/2005/8/layout/hierarchy1"/>
    <dgm:cxn modelId="{C203093F-AAB0-5A4E-A5E1-26C16F32708C}" type="presParOf" srcId="{038F11EC-F517-2649-A9D2-9AD83BEDCE81}" destId="{BAC2BB78-ACBE-0E4C-A2C3-C4DC12651F6F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5A5914-76F4-274C-9964-D1020BB5BAA5}">
      <dsp:nvSpPr>
        <dsp:cNvPr id="0" name=""/>
        <dsp:cNvSpPr/>
      </dsp:nvSpPr>
      <dsp:spPr>
        <a:xfrm>
          <a:off x="0" y="706671"/>
          <a:ext cx="3073451" cy="195164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A6CC5B-9B3F-9347-A4DE-F301B4B149D1}">
      <dsp:nvSpPr>
        <dsp:cNvPr id="0" name=""/>
        <dsp:cNvSpPr/>
      </dsp:nvSpPr>
      <dsp:spPr>
        <a:xfrm>
          <a:off x="341494" y="1031091"/>
          <a:ext cx="3073451" cy="19516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i="0" kern="1200"/>
            <a:t>Empathy is a critical component of nursing education and practice.</a:t>
          </a:r>
          <a:endParaRPr lang="en-US" sz="2200" kern="1200"/>
        </a:p>
      </dsp:txBody>
      <dsp:txXfrm>
        <a:off x="398656" y="1088253"/>
        <a:ext cx="2959127" cy="1837317"/>
      </dsp:txXfrm>
    </dsp:sp>
    <dsp:sp modelId="{384E32DD-7791-7143-B1AA-22C247AABE1E}">
      <dsp:nvSpPr>
        <dsp:cNvPr id="0" name=""/>
        <dsp:cNvSpPr/>
      </dsp:nvSpPr>
      <dsp:spPr>
        <a:xfrm>
          <a:off x="3756441" y="706671"/>
          <a:ext cx="3073451" cy="195164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0FAB68-5462-D845-82D1-9BE7D14E5114}">
      <dsp:nvSpPr>
        <dsp:cNvPr id="0" name=""/>
        <dsp:cNvSpPr/>
      </dsp:nvSpPr>
      <dsp:spPr>
        <a:xfrm>
          <a:off x="4097935" y="1031091"/>
          <a:ext cx="3073451" cy="19516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i="0" kern="1200"/>
            <a:t>Ongoing debates about its conceptualization impact how it is taught and measured.</a:t>
          </a:r>
          <a:endParaRPr lang="en-US" sz="2200" kern="1200"/>
        </a:p>
      </dsp:txBody>
      <dsp:txXfrm>
        <a:off x="4155097" y="1088253"/>
        <a:ext cx="2959127" cy="1837317"/>
      </dsp:txXfrm>
    </dsp:sp>
    <dsp:sp modelId="{D439DFD9-3570-CE4E-B299-86D884D24EAA}">
      <dsp:nvSpPr>
        <dsp:cNvPr id="0" name=""/>
        <dsp:cNvSpPr/>
      </dsp:nvSpPr>
      <dsp:spPr>
        <a:xfrm>
          <a:off x="7512882" y="706671"/>
          <a:ext cx="3073451" cy="195164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BCE315-9C22-084A-BD2D-B9D53A6A1056}">
      <dsp:nvSpPr>
        <dsp:cNvPr id="0" name=""/>
        <dsp:cNvSpPr/>
      </dsp:nvSpPr>
      <dsp:spPr>
        <a:xfrm>
          <a:off x="7854377" y="1031091"/>
          <a:ext cx="3073451" cy="19516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i="0" kern="1200"/>
            <a:t>The distinction between emotional and cognitive empathy is essential for effective nursing care.</a:t>
          </a:r>
          <a:endParaRPr lang="en-US" sz="2200" kern="1200"/>
        </a:p>
      </dsp:txBody>
      <dsp:txXfrm>
        <a:off x="7911539" y="1088253"/>
        <a:ext cx="2959127" cy="183731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9F2688-A54E-6F43-91B1-E2E585F43A6E}">
      <dsp:nvSpPr>
        <dsp:cNvPr id="0" name=""/>
        <dsp:cNvSpPr/>
      </dsp:nvSpPr>
      <dsp:spPr>
        <a:xfrm>
          <a:off x="0" y="706671"/>
          <a:ext cx="3073451" cy="195164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8A9DE9-06C6-ED4C-BE50-4BF481E37A6B}">
      <dsp:nvSpPr>
        <dsp:cNvPr id="0" name=""/>
        <dsp:cNvSpPr/>
      </dsp:nvSpPr>
      <dsp:spPr>
        <a:xfrm>
          <a:off x="341494" y="1031091"/>
          <a:ext cx="3073451" cy="19516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/>
            <a:t>Empathy has been studied in nursing for decades (Reynolds 2018; Ghaedi et al. 2020).</a:t>
          </a:r>
          <a:endParaRPr lang="en-US" sz="1900" kern="1200"/>
        </a:p>
      </dsp:txBody>
      <dsp:txXfrm>
        <a:off x="398656" y="1088253"/>
        <a:ext cx="2959127" cy="1837317"/>
      </dsp:txXfrm>
    </dsp:sp>
    <dsp:sp modelId="{E5C09AAA-5E22-F84D-9BA8-75AD411F426E}">
      <dsp:nvSpPr>
        <dsp:cNvPr id="0" name=""/>
        <dsp:cNvSpPr/>
      </dsp:nvSpPr>
      <dsp:spPr>
        <a:xfrm>
          <a:off x="3756441" y="706671"/>
          <a:ext cx="3073451" cy="195164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2C791F-7BD3-9C4F-BF67-D1C782A6799C}">
      <dsp:nvSpPr>
        <dsp:cNvPr id="0" name=""/>
        <dsp:cNvSpPr/>
      </dsp:nvSpPr>
      <dsp:spPr>
        <a:xfrm>
          <a:off x="4097935" y="1031091"/>
          <a:ext cx="3073451" cy="19516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/>
            <a:t>Conceptual inconsistencies make it difficult to measure and teach.</a:t>
          </a:r>
          <a:endParaRPr lang="en-US" sz="1900" kern="1200"/>
        </a:p>
      </dsp:txBody>
      <dsp:txXfrm>
        <a:off x="4155097" y="1088253"/>
        <a:ext cx="2959127" cy="1837317"/>
      </dsp:txXfrm>
    </dsp:sp>
    <dsp:sp modelId="{582C2AF0-7383-674B-BC4C-A47D82B33142}">
      <dsp:nvSpPr>
        <dsp:cNvPr id="0" name=""/>
        <dsp:cNvSpPr/>
      </dsp:nvSpPr>
      <dsp:spPr>
        <a:xfrm>
          <a:off x="7512882" y="706671"/>
          <a:ext cx="3073451" cy="195164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024653-BD1C-7E43-B43F-66941350FA31}">
      <dsp:nvSpPr>
        <dsp:cNvPr id="0" name=""/>
        <dsp:cNvSpPr/>
      </dsp:nvSpPr>
      <dsp:spPr>
        <a:xfrm>
          <a:off x="7854377" y="1031091"/>
          <a:ext cx="3073451" cy="19516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/>
            <a:t>Borrowing from psychology and neuroscience, empathy is divided into emotional and cognitive components (Fernandez et al. 2020).</a:t>
          </a:r>
          <a:endParaRPr lang="en-US" sz="1900" kern="1200"/>
        </a:p>
      </dsp:txBody>
      <dsp:txXfrm>
        <a:off x="7911539" y="1088253"/>
        <a:ext cx="2959127" cy="183731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6FC67B-F7A6-485F-8E54-2C894747F5EA}">
      <dsp:nvSpPr>
        <dsp:cNvPr id="0" name=""/>
        <dsp:cNvSpPr/>
      </dsp:nvSpPr>
      <dsp:spPr>
        <a:xfrm>
          <a:off x="1212569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0A4FDB-E3E0-4278-A687-7A6CFA218478}">
      <dsp:nvSpPr>
        <dsp:cNvPr id="0" name=""/>
        <dsp:cNvSpPr/>
      </dsp:nvSpPr>
      <dsp:spPr>
        <a:xfrm>
          <a:off x="417971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i="0" kern="1200"/>
            <a:t>Emotional Empathy</a:t>
          </a:r>
          <a:r>
            <a:rPr lang="en-GB" sz="1200" b="0" i="0" kern="1200"/>
            <a:t>: Feeling what the patient feels, which can lead to emotional distress.</a:t>
          </a:r>
          <a:endParaRPr lang="en-US" sz="1200" kern="1200"/>
        </a:p>
      </dsp:txBody>
      <dsp:txXfrm>
        <a:off x="417971" y="2644140"/>
        <a:ext cx="2889450" cy="720000"/>
      </dsp:txXfrm>
    </dsp:sp>
    <dsp:sp modelId="{8E68F12D-5473-4C98-9D73-8C8F56E1F595}">
      <dsp:nvSpPr>
        <dsp:cNvPr id="0" name=""/>
        <dsp:cNvSpPr/>
      </dsp:nvSpPr>
      <dsp:spPr>
        <a:xfrm>
          <a:off x="4607673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52F8E3-2816-4594-90EF-104BA03E123E}">
      <dsp:nvSpPr>
        <dsp:cNvPr id="0" name=""/>
        <dsp:cNvSpPr/>
      </dsp:nvSpPr>
      <dsp:spPr>
        <a:xfrm>
          <a:off x="3813074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i="0" kern="1200"/>
            <a:t>Cognitive Empathy</a:t>
          </a:r>
          <a:r>
            <a:rPr lang="en-GB" sz="1200" b="0" i="0" kern="1200"/>
            <a:t>: Understanding the patient’s experience without internalizing their emotions.</a:t>
          </a:r>
          <a:endParaRPr lang="en-US" sz="1200" kern="1200"/>
        </a:p>
      </dsp:txBody>
      <dsp:txXfrm>
        <a:off x="3813074" y="2644140"/>
        <a:ext cx="2889450" cy="720000"/>
      </dsp:txXfrm>
    </dsp:sp>
    <dsp:sp modelId="{8F1A258B-7345-401C-8A86-2BCF2427B9A1}">
      <dsp:nvSpPr>
        <dsp:cNvPr id="0" name=""/>
        <dsp:cNvSpPr/>
      </dsp:nvSpPr>
      <dsp:spPr>
        <a:xfrm>
          <a:off x="8002777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AD205D-3FD2-4F45-B95E-0148BAAC1D61}">
      <dsp:nvSpPr>
        <dsp:cNvPr id="0" name=""/>
        <dsp:cNvSpPr/>
      </dsp:nvSpPr>
      <dsp:spPr>
        <a:xfrm>
          <a:off x="7208178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/>
            <a:t>Cognitive empathy helps nurses maintain an objective stance while providing compassionate care (Preckel et al.).</a:t>
          </a:r>
          <a:endParaRPr lang="en-US" sz="1200" kern="1200"/>
        </a:p>
      </dsp:txBody>
      <dsp:txXfrm>
        <a:off x="7208178" y="2644140"/>
        <a:ext cx="2889450" cy="72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CADBA8-CF32-2C4E-9FEF-2B8BF6B767E4}">
      <dsp:nvSpPr>
        <dsp:cNvPr id="0" name=""/>
        <dsp:cNvSpPr/>
      </dsp:nvSpPr>
      <dsp:spPr>
        <a:xfrm>
          <a:off x="0" y="706671"/>
          <a:ext cx="3073451" cy="195164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3EFD45-ADBD-5944-AC2C-1B4C6C63EB46}">
      <dsp:nvSpPr>
        <dsp:cNvPr id="0" name=""/>
        <dsp:cNvSpPr/>
      </dsp:nvSpPr>
      <dsp:spPr>
        <a:xfrm>
          <a:off x="341494" y="1031091"/>
          <a:ext cx="3073451" cy="1951641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Empathy allows for </a:t>
          </a:r>
          <a:r>
            <a:rPr lang="en-GB" sz="2000" b="1" i="0" kern="1200"/>
            <a:t>immediate and direct</a:t>
          </a:r>
          <a:r>
            <a:rPr lang="en-GB" sz="2000" b="0" i="0" kern="1200"/>
            <a:t> understanding without requiring shared emotional experiences (Fernandez et al. 2020).</a:t>
          </a:r>
          <a:endParaRPr lang="en-US" sz="2000" kern="1200"/>
        </a:p>
      </dsp:txBody>
      <dsp:txXfrm>
        <a:off x="398656" y="1088253"/>
        <a:ext cx="2959127" cy="1837317"/>
      </dsp:txXfrm>
    </dsp:sp>
    <dsp:sp modelId="{44183EB9-1564-4245-8E05-67C61BB4A983}">
      <dsp:nvSpPr>
        <dsp:cNvPr id="0" name=""/>
        <dsp:cNvSpPr/>
      </dsp:nvSpPr>
      <dsp:spPr>
        <a:xfrm>
          <a:off x="3756441" y="706671"/>
          <a:ext cx="3073451" cy="195164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B44F4B-AFC3-5644-A509-5989B8A13E9D}">
      <dsp:nvSpPr>
        <dsp:cNvPr id="0" name=""/>
        <dsp:cNvSpPr/>
      </dsp:nvSpPr>
      <dsp:spPr>
        <a:xfrm>
          <a:off x="4097935" y="1031091"/>
          <a:ext cx="3073451" cy="1951641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Example: A mother understands her child's fear of a dog without sharing that fear.</a:t>
          </a:r>
          <a:endParaRPr lang="en-US" sz="2000" kern="1200"/>
        </a:p>
      </dsp:txBody>
      <dsp:txXfrm>
        <a:off x="4155097" y="1088253"/>
        <a:ext cx="2959127" cy="1837317"/>
      </dsp:txXfrm>
    </dsp:sp>
    <dsp:sp modelId="{F7B8853D-D4F6-8A44-9259-6DB0C00BBCA0}">
      <dsp:nvSpPr>
        <dsp:cNvPr id="0" name=""/>
        <dsp:cNvSpPr/>
      </dsp:nvSpPr>
      <dsp:spPr>
        <a:xfrm>
          <a:off x="7512882" y="706671"/>
          <a:ext cx="3073451" cy="195164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3BD11B-3825-E840-8DDD-54AE9416CF01}">
      <dsp:nvSpPr>
        <dsp:cNvPr id="0" name=""/>
        <dsp:cNvSpPr/>
      </dsp:nvSpPr>
      <dsp:spPr>
        <a:xfrm>
          <a:off x="7854377" y="1031091"/>
          <a:ext cx="3073451" cy="1951641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Nurses should focus on interpreting rather than absorbing patients’ emotions.</a:t>
          </a:r>
          <a:endParaRPr lang="en-US" sz="2000" kern="1200"/>
        </a:p>
      </dsp:txBody>
      <dsp:txXfrm>
        <a:off x="7911539" y="1088253"/>
        <a:ext cx="2959127" cy="183731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2034DC-EC8A-4970-B356-4D19D7098F85}">
      <dsp:nvSpPr>
        <dsp:cNvPr id="0" name=""/>
        <dsp:cNvSpPr/>
      </dsp:nvSpPr>
      <dsp:spPr>
        <a:xfrm>
          <a:off x="1212569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BF4B4B-0EF5-48BA-A455-91B0D0B3F813}">
      <dsp:nvSpPr>
        <dsp:cNvPr id="0" name=""/>
        <dsp:cNvSpPr/>
      </dsp:nvSpPr>
      <dsp:spPr>
        <a:xfrm>
          <a:off x="417971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kern="1200"/>
            <a:t>Empathy in nursing is about </a:t>
          </a:r>
          <a:r>
            <a:rPr lang="en-GB" sz="1400" b="1" i="0" kern="1200"/>
            <a:t>reading and interpreting</a:t>
          </a:r>
          <a:r>
            <a:rPr lang="en-GB" sz="1400" b="0" i="0" kern="1200"/>
            <a:t> emotional cues, not absorbing emotions.</a:t>
          </a:r>
          <a:endParaRPr lang="en-US" sz="1400" kern="1200"/>
        </a:p>
      </dsp:txBody>
      <dsp:txXfrm>
        <a:off x="417971" y="2644140"/>
        <a:ext cx="2889450" cy="720000"/>
      </dsp:txXfrm>
    </dsp:sp>
    <dsp:sp modelId="{6C7ADBA2-C67A-4532-A485-5DB211411D11}">
      <dsp:nvSpPr>
        <dsp:cNvPr id="0" name=""/>
        <dsp:cNvSpPr/>
      </dsp:nvSpPr>
      <dsp:spPr>
        <a:xfrm>
          <a:off x="4607673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B1A12F-5C39-4293-B3AD-1ECCA8F4C098}">
      <dsp:nvSpPr>
        <dsp:cNvPr id="0" name=""/>
        <dsp:cNvSpPr/>
      </dsp:nvSpPr>
      <dsp:spPr>
        <a:xfrm>
          <a:off x="3813074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kern="1200"/>
            <a:t>Nurses should develop </a:t>
          </a:r>
          <a:r>
            <a:rPr lang="en-GB" sz="1400" b="1" i="0" kern="1200"/>
            <a:t>skills to respond effectively</a:t>
          </a:r>
          <a:r>
            <a:rPr lang="en-GB" sz="1400" b="0" i="0" kern="1200"/>
            <a:t> to patients’ emotions.</a:t>
          </a:r>
          <a:endParaRPr lang="en-US" sz="1400" kern="1200"/>
        </a:p>
      </dsp:txBody>
      <dsp:txXfrm>
        <a:off x="3813074" y="2644140"/>
        <a:ext cx="2889450" cy="720000"/>
      </dsp:txXfrm>
    </dsp:sp>
    <dsp:sp modelId="{AFD63B2E-76CD-4C21-8397-8001D95442EA}">
      <dsp:nvSpPr>
        <dsp:cNvPr id="0" name=""/>
        <dsp:cNvSpPr/>
      </dsp:nvSpPr>
      <dsp:spPr>
        <a:xfrm>
          <a:off x="8002777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5D39DE-7C07-49C2-B62E-B9006CFE2161}">
      <dsp:nvSpPr>
        <dsp:cNvPr id="0" name=""/>
        <dsp:cNvSpPr/>
      </dsp:nvSpPr>
      <dsp:spPr>
        <a:xfrm>
          <a:off x="7208178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kern="1200"/>
            <a:t>This fosters </a:t>
          </a:r>
          <a:r>
            <a:rPr lang="en-GB" sz="1400" b="1" i="0" kern="1200"/>
            <a:t>better patient care and job satisfaction</a:t>
          </a:r>
          <a:r>
            <a:rPr lang="en-GB" sz="1400" b="0" i="0" kern="1200"/>
            <a:t> for nurses.</a:t>
          </a:r>
          <a:endParaRPr lang="en-US" sz="1400" kern="1200"/>
        </a:p>
      </dsp:txBody>
      <dsp:txXfrm>
        <a:off x="7208178" y="2644140"/>
        <a:ext cx="2889450" cy="7200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CE3064-ED54-3944-AE7B-BC49E9BFBFBC}">
      <dsp:nvSpPr>
        <dsp:cNvPr id="0" name=""/>
        <dsp:cNvSpPr/>
      </dsp:nvSpPr>
      <dsp:spPr>
        <a:xfrm>
          <a:off x="1333" y="110983"/>
          <a:ext cx="4682211" cy="29732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763702-AF21-6042-9523-250630293849}">
      <dsp:nvSpPr>
        <dsp:cNvPr id="0" name=""/>
        <dsp:cNvSpPr/>
      </dsp:nvSpPr>
      <dsp:spPr>
        <a:xfrm>
          <a:off x="521579" y="605216"/>
          <a:ext cx="4682211" cy="29732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b="0" i="0" kern="1200"/>
            <a:t>Programs encourage students to </a:t>
          </a:r>
          <a:r>
            <a:rPr lang="en-GB" sz="2700" b="1" i="0" kern="1200"/>
            <a:t>step into the patient’s shoes</a:t>
          </a:r>
          <a:r>
            <a:rPr lang="en-GB" sz="2700" b="0" i="0" kern="1200"/>
            <a:t> (Durkin et al. 2018; Levett-Jones et al. 2019).</a:t>
          </a:r>
          <a:endParaRPr lang="en-US" sz="2700" kern="1200"/>
        </a:p>
      </dsp:txBody>
      <dsp:txXfrm>
        <a:off x="608661" y="692298"/>
        <a:ext cx="4508047" cy="2799040"/>
      </dsp:txXfrm>
    </dsp:sp>
    <dsp:sp modelId="{C3ADC96C-54DD-904F-8B1B-8136A70F5E05}">
      <dsp:nvSpPr>
        <dsp:cNvPr id="0" name=""/>
        <dsp:cNvSpPr/>
      </dsp:nvSpPr>
      <dsp:spPr>
        <a:xfrm>
          <a:off x="5724037" y="110983"/>
          <a:ext cx="4682211" cy="29732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48CAA9-6313-404F-B6E1-C272F3568DF4}">
      <dsp:nvSpPr>
        <dsp:cNvPr id="0" name=""/>
        <dsp:cNvSpPr/>
      </dsp:nvSpPr>
      <dsp:spPr>
        <a:xfrm>
          <a:off x="6244283" y="605216"/>
          <a:ext cx="4682211" cy="29732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b="0" i="0" kern="1200"/>
            <a:t>There is an urgent need to promote the </a:t>
          </a:r>
          <a:r>
            <a:rPr lang="en-GB" sz="2700" b="1" i="0" kern="1200"/>
            <a:t>understanding and expression of compassion</a:t>
          </a:r>
          <a:r>
            <a:rPr lang="en-GB" sz="2700" b="0" i="0" kern="1200"/>
            <a:t> in nursing education (Younas &amp; Maddigan 2018).</a:t>
          </a:r>
          <a:endParaRPr lang="en-US" sz="2700" kern="1200"/>
        </a:p>
      </dsp:txBody>
      <dsp:txXfrm>
        <a:off x="6331365" y="692298"/>
        <a:ext cx="4508047" cy="27990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B2023-6D0D-7052-1B75-53F3091002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075628-FA2A-A08D-13D9-8DF7C917CF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EDE2BC-42F8-B786-A94C-1D4C5A2D5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74611-39E9-094B-9916-2D4CF39851B3}" type="datetimeFigureOut">
              <a:rPr lang="en-US" smtClean="0"/>
              <a:t>3/20/25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42D331-7E0C-A428-7952-598C25790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00F8C7-4503-5AF2-3993-CA534E2F3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F16EE-A4FE-3845-B10A-C2170D3F0A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38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7049C-A174-DB66-398F-DF9B04AAF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C5D389-D452-5F4F-C22B-D635B9FE9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928B6-061E-C513-D050-99B17D0ED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74611-39E9-094B-9916-2D4CF39851B3}" type="datetimeFigureOut">
              <a:rPr lang="en-US" smtClean="0"/>
              <a:t>3/20/25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EF2DAE-30C6-668A-2CBA-5A8021696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D0F939-B8E0-2579-4B7E-93966D44A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F16EE-A4FE-3845-B10A-C2170D3F0A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434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990C0-3511-2653-0139-C124CAEFE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4810C8-8F74-8981-ADD4-089EA8AC18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C23632-D00E-946E-73FD-435B83B25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74611-39E9-094B-9916-2D4CF39851B3}" type="datetimeFigureOut">
              <a:rPr lang="en-US" smtClean="0"/>
              <a:t>3/20/25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24A3C4-38E3-8221-681E-CC4ECD6B6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200528-71F3-6D2B-9A10-45B1C2624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F16EE-A4FE-3845-B10A-C2170D3F0A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918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705D5E-245B-E0D6-355B-017799C0A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7A96C7-35EA-E4BA-912A-EB2E1E243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EF472E-60EC-EDB6-59A4-45543D8127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295FF1-5370-D3DA-1741-E333227CB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74611-39E9-094B-9916-2D4CF39851B3}" type="datetimeFigureOut">
              <a:rPr lang="en-US" smtClean="0"/>
              <a:t>3/20/25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0BEE06-04B1-0845-2CC0-8139684F9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069672-D19B-6EFC-BAF2-3C55B9949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F16EE-A4FE-3845-B10A-C2170D3F0A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734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156CE-CFE6-4C14-8C2C-ED06F04DF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D8FA72-7BBE-FA45-732D-CB62084A0B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05D384-C38C-FEE0-0BF6-06DD296A83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0253A1-184A-BD29-15DF-8A59128509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7BBBF4-2C7F-7831-A4DC-37DA731BFF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9079A2-2AB3-98A3-78CA-563A4481E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74611-39E9-094B-9916-2D4CF39851B3}" type="datetimeFigureOut">
              <a:rPr lang="en-US" smtClean="0"/>
              <a:t>3/20/25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0FE8980-05D4-3F1A-B98E-35D125CCA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C5C250-085D-F899-35A7-6D8F01CCE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F16EE-A4FE-3845-B10A-C2170D3F0A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454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3A3505-7F41-4272-274E-827330677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80C76B-E31C-B6C8-1D26-230F06477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74611-39E9-094B-9916-2D4CF39851B3}" type="datetimeFigureOut">
              <a:rPr lang="en-US" smtClean="0"/>
              <a:t>3/20/25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DB2E58-FD39-E9DD-4F59-D6FA398B3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C53DDC-683E-5B0A-4A20-33BFD08EF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F16EE-A4FE-3845-B10A-C2170D3F0A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800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7975EA-3D87-1AC9-D33C-A9B3DB2FC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74611-39E9-094B-9916-2D4CF39851B3}" type="datetimeFigureOut">
              <a:rPr lang="en-US" smtClean="0"/>
              <a:t>3/20/25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8FF5550-0012-BF5D-320D-6B5C08A71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53B1FE-27D9-B2F5-0BBD-5DD40801B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F16EE-A4FE-3845-B10A-C2170D3F0A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023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A71E5-9C1D-E609-4FCF-C12E76ED03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C155D9-F4B2-FE50-18CC-1525FE83EF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27C1B3-12B9-1D83-0B3C-C18CA04572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B7A6D2-547F-B4ED-536C-AE2A296C0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74611-39E9-094B-9916-2D4CF39851B3}" type="datetimeFigureOut">
              <a:rPr lang="en-US" smtClean="0"/>
              <a:t>3/20/25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8C374B-5CBF-1527-BF95-8D2E04CA1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954E16-6ECE-46C6-8477-70FECAE789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F16EE-A4FE-3845-B10A-C2170D3F0A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840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CC8E3-4DC8-0856-C9A2-EB263B9E77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B1863F-7BB9-2C49-7B68-E1E2EF21E5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B1F6E4-86F3-1838-3FF0-050EB50843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BA7D60-F97B-731F-335B-BBEC6E44C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74611-39E9-094B-9916-2D4CF39851B3}" type="datetimeFigureOut">
              <a:rPr lang="en-US" smtClean="0"/>
              <a:t>3/20/25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C45820-C099-5657-9680-340080903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CA0D9D-8D42-FF33-0898-6B2E19800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F16EE-A4FE-3845-B10A-C2170D3F0A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245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3F2EE-99F4-1426-4F1F-1E788AF1C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36785D-24C8-7CB7-DED3-797D054E58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1DE534-C9FA-E1CA-7792-62BD3E9477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74611-39E9-094B-9916-2D4CF39851B3}" type="datetimeFigureOut">
              <a:rPr lang="en-US" smtClean="0"/>
              <a:t>3/20/25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CE27BC-A175-542E-6B07-BA660D467B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E40AB0-3938-9DAE-58F2-F8DA00021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F16EE-A4FE-3845-B10A-C2170D3F0A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740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38A30E3-73D7-5CC9-7B28-E38F3535C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362622-37FC-D2D4-F605-B2ED452DBB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A2E66B-5A96-9562-FB1E-19A07E848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74611-39E9-094B-9916-2D4CF39851B3}" type="datetimeFigureOut">
              <a:rPr lang="en-US" smtClean="0"/>
              <a:t>3/20/25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55209-ABE9-0CA0-5253-31BF297A2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6EEFF4-4E26-54AF-33B0-6CEE26C1D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F16EE-A4FE-3845-B10A-C2170D3F0A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263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963EABD-1F5F-9F3A-065B-E2B4DC64E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850DC7-9749-9F76-158C-723C561326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79226E-9145-EF90-51DE-ACCDB6AD9E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7A74611-39E9-094B-9916-2D4CF39851B3}" type="datetimeFigureOut">
              <a:rPr lang="en-US" smtClean="0"/>
              <a:t>3/20/25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9D2120-8404-B651-CDF3-17B1E408B7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574E5-970F-73E9-4CEC-5436D09A7B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AF16EE-A4FE-3845-B10A-C2170D3F0A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213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16/j.ijnurstu.2020.103695" TargetMode="External"/><Relationship Id="rId7" Type="http://schemas.openxmlformats.org/officeDocument/2006/relationships/hyperlink" Target="https://doi.org/10.32725/kont.2023.048" TargetMode="External"/><Relationship Id="rId2" Type="http://schemas.openxmlformats.org/officeDocument/2006/relationships/hyperlink" Target="https://doi.org/10.1177/175407391455846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016/j.cobeha.2017.07.010" TargetMode="External"/><Relationship Id="rId5" Type="http://schemas.openxmlformats.org/officeDocument/2006/relationships/hyperlink" Target="https://www.england.nhs.uk/wp-content/uploads/2016/05/cip-one-year-on.pdf" TargetMode="External"/><Relationship Id="rId4" Type="http://schemas.openxmlformats.org/officeDocument/2006/relationships/hyperlink" Target="https://doi.org/10.1177/1744987116678902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464EC53C-35C4-4E84-AFE2-A7D0818526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!!Rectangle">
            <a:extLst>
              <a:ext uri="{FF2B5EF4-FFF2-40B4-BE49-F238E27FC236}">
                <a16:creationId xmlns:a16="http://schemas.microsoft.com/office/drawing/2014/main" id="{9A3F5928-D955-456A-97B5-AA390B8CE9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189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" name="Picture 19" descr="People holding hands">
            <a:extLst>
              <a:ext uri="{FF2B5EF4-FFF2-40B4-BE49-F238E27FC236}">
                <a16:creationId xmlns:a16="http://schemas.microsoft.com/office/drawing/2014/main" id="{5B4C5515-31D8-BB44-3D8F-0A3E4AD02F7E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alphaModFix amt="35000"/>
          </a:blip>
          <a:srcRect t="13883" b="1848"/>
          <a:stretch/>
        </p:blipFill>
        <p:spPr>
          <a:xfrm>
            <a:off x="20" y="10"/>
            <a:ext cx="12191981" cy="68579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790D17C-5165-2094-71F1-5A8B02E92C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6275" y="2271449"/>
            <a:ext cx="9679449" cy="2847058"/>
          </a:xfrm>
        </p:spPr>
        <p:txBody>
          <a:bodyPr anchor="b">
            <a:normAutofit/>
          </a:bodyPr>
          <a:lstStyle/>
          <a:p>
            <a:pPr algn="l"/>
            <a:r>
              <a:rPr lang="en-GB" sz="8000" b="1" i="0" u="none" strike="noStrike" dirty="0">
                <a:solidFill>
                  <a:srgbClr val="FFFFFF"/>
                </a:solidFill>
                <a:effectLst/>
              </a:rPr>
              <a:t>Empathy in Nursing</a:t>
            </a:r>
            <a:br>
              <a:rPr lang="en-GB" sz="8000" b="0" i="0" u="none" strike="noStrike" dirty="0">
                <a:solidFill>
                  <a:srgbClr val="FFFFFF"/>
                </a:solidFill>
                <a:effectLst/>
              </a:rPr>
            </a:br>
            <a:endParaRPr lang="en-US" sz="8000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E3F58F-1B9E-5D1F-3A89-2D99E9F76A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56275" y="5098254"/>
            <a:ext cx="9679449" cy="750259"/>
          </a:xfrm>
        </p:spPr>
        <p:txBody>
          <a:bodyPr anchor="ctr">
            <a:normAutofit fontScale="40000" lnSpcReduction="20000"/>
          </a:bodyPr>
          <a:lstStyle/>
          <a:p>
            <a:pPr algn="l"/>
            <a:r>
              <a:rPr lang="en-GB" sz="5600" dirty="0">
                <a:solidFill>
                  <a:srgbClr val="FFFFFF"/>
                </a:solidFill>
              </a:rPr>
              <a:t>Researchers: Evi Stamatiou, Georgina Cox, Volker </a:t>
            </a:r>
            <a:r>
              <a:rPr lang="en-GB" sz="5600" dirty="0" err="1">
                <a:solidFill>
                  <a:srgbClr val="FFFFFF"/>
                </a:solidFill>
              </a:rPr>
              <a:t>Thoma</a:t>
            </a:r>
            <a:r>
              <a:rPr lang="en-GB" sz="5600" dirty="0">
                <a:solidFill>
                  <a:srgbClr val="FFFFFF"/>
                </a:solidFill>
              </a:rPr>
              <a:t>, Geza Balla and Oluwatosin Sanni</a:t>
            </a:r>
          </a:p>
          <a:p>
            <a:pPr algn="l"/>
            <a:br>
              <a:rPr lang="en-GB" sz="500" b="0" i="0" u="none" strike="noStrike" dirty="0">
                <a:solidFill>
                  <a:srgbClr val="FFFFFF"/>
                </a:solidFill>
                <a:effectLst/>
              </a:rPr>
            </a:br>
            <a:endParaRPr lang="en-US" sz="500" dirty="0">
              <a:solidFill>
                <a:srgbClr val="FFFFFF"/>
              </a:solidFill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8" y="806470"/>
            <a:ext cx="8453437" cy="0"/>
          </a:xfrm>
          <a:prstGeom prst="line">
            <a:avLst/>
          </a:prstGeom>
          <a:ln w="25400" cap="sq">
            <a:solidFill>
              <a:srgbClr val="FFFFFF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Graphic 13">
            <a:extLst>
              <a:ext uri="{FF2B5EF4-FFF2-40B4-BE49-F238E27FC236}">
                <a16:creationId xmlns:a16="http://schemas.microsoft.com/office/drawing/2014/main" id="{C5CB530E-515E-412C-9DF1-5F8FFBD6F3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4954" y="2875093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rgbClr val="FFFFFF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Graphic 12">
            <a:extLst>
              <a:ext uri="{FF2B5EF4-FFF2-40B4-BE49-F238E27FC236}">
                <a16:creationId xmlns:a16="http://schemas.microsoft.com/office/drawing/2014/main" id="{712D4376-A578-4FF1-94FC-245E7A6A48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3734" y="3104388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rgbClr val="FFFFFF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Graphic 15">
            <a:extLst>
              <a:ext uri="{FF2B5EF4-FFF2-40B4-BE49-F238E27FC236}">
                <a16:creationId xmlns:a16="http://schemas.microsoft.com/office/drawing/2014/main" id="{AEA7509D-F04F-40CB-A0B3-EEF16499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414" y="3619532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rgbClr val="FFFFFF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01348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B4364E-F505-F1FE-B6EB-9FE505D362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 b="1" i="0" u="none" strike="noStrike">
                <a:solidFill>
                  <a:srgbClr val="FFFFFF"/>
                </a:solidFill>
                <a:effectLst/>
              </a:rPr>
              <a:t>Key Priorities in Nursing (NHS 2013)</a:t>
            </a:r>
            <a:br>
              <a:rPr lang="en-GB" sz="4000" b="0" i="0" u="none" strike="noStrike">
                <a:solidFill>
                  <a:srgbClr val="FFFFFF"/>
                </a:solidFill>
                <a:effectLst/>
              </a:rPr>
            </a:br>
            <a:endParaRPr lang="en-US" sz="40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17C57B-F09D-DDF1-A000-7495FE1902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 b="1" i="0" u="none" strike="noStrike">
                <a:effectLst/>
              </a:rPr>
              <a:t>Care</a:t>
            </a:r>
            <a:r>
              <a:rPr lang="en-GB" sz="2000" b="0" i="0" u="none" strike="noStrike">
                <a:effectLst/>
              </a:rPr>
              <a:t> – Providing patient-centered support.</a:t>
            </a:r>
          </a:p>
          <a:p>
            <a:pPr marL="0" indent="0">
              <a:buNone/>
            </a:pPr>
            <a:r>
              <a:rPr lang="en-GB" sz="2000" b="1" i="0" u="none" strike="noStrike">
                <a:effectLst/>
              </a:rPr>
              <a:t>Compassion</a:t>
            </a:r>
            <a:r>
              <a:rPr lang="en-GB" sz="2000" b="0" i="0" u="none" strike="noStrike">
                <a:effectLst/>
              </a:rPr>
              <a:t> – Showing understanding and concern.</a:t>
            </a:r>
          </a:p>
          <a:p>
            <a:pPr marL="0" indent="0">
              <a:buNone/>
            </a:pPr>
            <a:r>
              <a:rPr lang="en-GB" sz="2000" b="1" i="0" u="none" strike="noStrike">
                <a:effectLst/>
              </a:rPr>
              <a:t>Competence</a:t>
            </a:r>
            <a:r>
              <a:rPr lang="en-GB" sz="2000" b="0" i="0" u="none" strike="noStrike">
                <a:effectLst/>
              </a:rPr>
              <a:t> – Ensuring high clinical standards.</a:t>
            </a:r>
          </a:p>
          <a:p>
            <a:pPr marL="0" indent="0">
              <a:buNone/>
            </a:pPr>
            <a:r>
              <a:rPr lang="en-GB" sz="2000" b="1" i="0" u="none" strike="noStrike">
                <a:effectLst/>
              </a:rPr>
              <a:t>Communication</a:t>
            </a:r>
            <a:r>
              <a:rPr lang="en-GB" sz="2000" b="0" i="0" u="none" strike="noStrike">
                <a:effectLst/>
              </a:rPr>
              <a:t> – Engaging effectively with patients.</a:t>
            </a:r>
          </a:p>
          <a:p>
            <a:pPr marL="0" indent="0">
              <a:buNone/>
            </a:pPr>
            <a:r>
              <a:rPr lang="en-GB" sz="2000" b="1" i="0" u="none" strike="noStrike">
                <a:effectLst/>
              </a:rPr>
              <a:t>Courage</a:t>
            </a:r>
            <a:r>
              <a:rPr lang="en-GB" sz="2000" b="0" i="0" u="none" strike="noStrike">
                <a:effectLst/>
              </a:rPr>
              <a:t> – Advocating for patient needs.</a:t>
            </a:r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42423391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020FE1-4513-0177-9A84-8162DFFA5C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GB" sz="4000" b="1" i="0" u="none" strike="noStrike">
                <a:solidFill>
                  <a:srgbClr val="FFFFFF"/>
                </a:solidFill>
                <a:effectLst/>
              </a:rPr>
              <a:t>Empathy</a:t>
            </a:r>
            <a:br>
              <a:rPr lang="en-GB" sz="4000" b="0" i="0" u="none" strike="noStrike">
                <a:solidFill>
                  <a:srgbClr val="FFFFFF"/>
                </a:solidFill>
                <a:effectLst/>
              </a:rPr>
            </a:br>
            <a:endParaRPr lang="en-US" sz="40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331566C-8725-21BD-EB97-DA6013BD33A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224798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650746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06A513-1B72-9B07-6855-83943CE8F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GB" sz="4000" b="1" i="0" u="none" strike="noStrike">
                <a:solidFill>
                  <a:srgbClr val="FFFFFF"/>
                </a:solidFill>
                <a:effectLst/>
              </a:rPr>
              <a:t>The Challenge of Defining Empathy</a:t>
            </a:r>
            <a:br>
              <a:rPr lang="en-GB" sz="4000" b="0" i="0" u="none" strike="noStrike">
                <a:solidFill>
                  <a:srgbClr val="FFFFFF"/>
                </a:solidFill>
                <a:effectLst/>
              </a:rPr>
            </a:br>
            <a:endParaRPr lang="en-US" sz="40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6A4D0FD-CC8C-00C4-DE25-1A8828DD55F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131947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95870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C2F28-452F-6C2D-D466-1DC310A17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0" u="none" strike="noStrike">
                <a:solidFill>
                  <a:srgbClr val="000000"/>
                </a:solidFill>
                <a:effectLst/>
              </a:rPr>
              <a:t>Cognitive vs. Emotional Empathy</a:t>
            </a:r>
            <a:br>
              <a:rPr lang="en-GB" b="0" i="0" u="none" strike="noStrike">
                <a:solidFill>
                  <a:srgbClr val="000000"/>
                </a:solidFill>
                <a:effectLst/>
              </a:rPr>
            </a:br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D14ABBD-B794-605F-B41D-930B9F9B123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61962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8A50A9-CB0F-8FEB-BA10-66B7FC0B52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3700" b="1" i="0" u="none" strike="noStrike">
                <a:effectLst/>
              </a:rPr>
              <a:t>Avoiding Empathic Distress</a:t>
            </a:r>
            <a:br>
              <a:rPr lang="en-GB" sz="3700" b="0" i="0" u="none" strike="noStrike">
                <a:effectLst/>
              </a:rPr>
            </a:br>
            <a:endParaRPr lang="en-US" sz="37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F1BF1F-EF6E-DB65-5748-2A5DF9A8B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 b="0" i="0" u="none" strike="noStrike">
                <a:effectLst/>
              </a:rPr>
              <a:t>Excessive emotional empathy can lead to burnout and distress.</a:t>
            </a:r>
          </a:p>
          <a:p>
            <a:pPr marL="0" indent="0">
              <a:buNone/>
            </a:pPr>
            <a:endParaRPr lang="en-GB" sz="2000" b="0" i="0" u="none" strike="noStrike">
              <a:effectLst/>
            </a:endParaRPr>
          </a:p>
          <a:p>
            <a:pPr marL="0" indent="0">
              <a:buNone/>
            </a:pPr>
            <a:r>
              <a:rPr lang="en-GB" sz="2000" b="0" i="0" u="none" strike="noStrike">
                <a:effectLst/>
              </a:rPr>
              <a:t>The goal is to foster </a:t>
            </a:r>
            <a:r>
              <a:rPr lang="en-GB" sz="2000" b="1" i="0" u="none" strike="noStrike">
                <a:effectLst/>
              </a:rPr>
              <a:t>compassion</a:t>
            </a:r>
            <a:r>
              <a:rPr lang="en-GB" sz="2000" b="0" i="0" u="none" strike="noStrike">
                <a:effectLst/>
              </a:rPr>
              <a:t>, defined as “a feeling of warmth and concern for the other” (Preckel et al.).</a:t>
            </a:r>
          </a:p>
          <a:p>
            <a:pPr marL="0" indent="0">
              <a:buNone/>
            </a:pPr>
            <a:endParaRPr lang="en-GB" sz="2000" b="0" i="0" u="none" strike="noStrike">
              <a:effectLst/>
            </a:endParaRPr>
          </a:p>
          <a:p>
            <a:pPr marL="0" indent="0">
              <a:buNone/>
            </a:pPr>
            <a:r>
              <a:rPr lang="en-GB" sz="2000" b="0" i="0" u="none" strike="noStrike">
                <a:effectLst/>
              </a:rPr>
              <a:t>Nurses must develop </a:t>
            </a:r>
            <a:r>
              <a:rPr lang="en-GB" sz="2000" b="1" i="0" u="none" strike="noStrike">
                <a:effectLst/>
              </a:rPr>
              <a:t>self-regulation skills</a:t>
            </a:r>
            <a:r>
              <a:rPr lang="en-GB" sz="2000" b="0" i="0" u="none" strike="noStrike">
                <a:effectLst/>
              </a:rPr>
              <a:t> to balance empathy with emotional resilience (Hunt et al. 2017).</a:t>
            </a:r>
          </a:p>
          <a:p>
            <a:endParaRPr lang="en-US" sz="2000"/>
          </a:p>
        </p:txBody>
      </p:sp>
      <p:pic>
        <p:nvPicPr>
          <p:cNvPr id="5" name="Picture 4" descr="People holding hands">
            <a:extLst>
              <a:ext uri="{FF2B5EF4-FFF2-40B4-BE49-F238E27FC236}">
                <a16:creationId xmlns:a16="http://schemas.microsoft.com/office/drawing/2014/main" id="{CDB6ECF7-B01F-FE00-7AED-CF2D311834A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381" r="14219" b="-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0124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E890D8-93AE-BC5B-599D-5BD1BA4FA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GB" sz="4000" b="1" i="0" u="none" strike="noStrike">
                <a:solidFill>
                  <a:srgbClr val="FFFFFF"/>
                </a:solidFill>
                <a:effectLst/>
              </a:rPr>
              <a:t>Phenomenological Perspective on Empathy</a:t>
            </a:r>
            <a:br>
              <a:rPr lang="en-GB" sz="4000" b="0" i="0" u="none" strike="noStrike">
                <a:solidFill>
                  <a:srgbClr val="FFFFFF"/>
                </a:solidFill>
                <a:effectLst/>
              </a:rPr>
            </a:br>
            <a:endParaRPr lang="en-US" sz="40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E73E8B9-344B-D89A-4DAE-73076DE8055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4095044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86376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BBC68-0E4E-102E-46CA-BF80ABF7E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Empathy in Nursing Practice</a:t>
            </a:r>
            <a:br>
              <a:rPr lang="en-GB" b="0" i="0" u="none" strike="noStrike" dirty="0">
                <a:solidFill>
                  <a:srgbClr val="000000"/>
                </a:solidFill>
                <a:effectLst/>
              </a:rPr>
            </a:br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57C8F88-E14B-4176-5B6B-9DEED5056FF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515168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808B48-AE7E-7B73-FA98-ED9460A13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GB" sz="4000" b="1" i="0" u="none" strike="noStrike">
                <a:solidFill>
                  <a:srgbClr val="FFFFFF"/>
                </a:solidFill>
                <a:effectLst/>
              </a:rPr>
              <a:t>Empathy and Nursing Curricula</a:t>
            </a:r>
            <a:br>
              <a:rPr lang="en-GB" sz="4000" b="0" i="0" u="none" strike="noStrike">
                <a:solidFill>
                  <a:srgbClr val="FFFFFF"/>
                </a:solidFill>
                <a:effectLst/>
              </a:rPr>
            </a:br>
            <a:endParaRPr lang="en-US" sz="4000">
              <a:solidFill>
                <a:srgbClr val="FFFFFF"/>
              </a:solidFill>
            </a:endParaRPr>
          </a:p>
        </p:txBody>
      </p:sp>
      <p:graphicFrame>
        <p:nvGraphicFramePr>
          <p:cNvPr id="21" name="Content Placeholder 2">
            <a:extLst>
              <a:ext uri="{FF2B5EF4-FFF2-40B4-BE49-F238E27FC236}">
                <a16:creationId xmlns:a16="http://schemas.microsoft.com/office/drawing/2014/main" id="{F2BEA4FB-3BFC-FBBE-14DB-8486D7BB10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2196445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060507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F8BE15-6F53-5EB9-A650-6BFE96FA5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 b="1" i="0" u="none" strike="noStrike">
                <a:solidFill>
                  <a:srgbClr val="FFFFFF"/>
                </a:solidFill>
                <a:effectLst/>
              </a:rPr>
              <a:t>Conclusion</a:t>
            </a:r>
            <a:br>
              <a:rPr lang="en-GB" sz="4000" b="0" i="0" u="none" strike="noStrike">
                <a:solidFill>
                  <a:srgbClr val="FFFFFF"/>
                </a:solidFill>
                <a:effectLst/>
              </a:rPr>
            </a:br>
            <a:endParaRPr lang="en-US" sz="40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C92BD-8F8D-5282-7F8F-7B95DC4750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3158" y="649480"/>
            <a:ext cx="486244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 b="0" i="0" u="none" strike="noStrike">
                <a:effectLst/>
              </a:rPr>
              <a:t>Empathy in nursing must be </a:t>
            </a:r>
            <a:r>
              <a:rPr lang="en-GB" sz="2000" b="1" i="0" u="none" strike="noStrike">
                <a:effectLst/>
              </a:rPr>
              <a:t>cognitive rather than emotional</a:t>
            </a:r>
            <a:r>
              <a:rPr lang="en-GB" sz="2000" b="0" i="0" u="none" strike="noStrike">
                <a:effectLst/>
              </a:rPr>
              <a:t> to prevent distress.</a:t>
            </a:r>
          </a:p>
          <a:p>
            <a:pPr marL="0" indent="0">
              <a:buNone/>
            </a:pPr>
            <a:endParaRPr lang="en-GB" sz="2000" b="0" i="0" u="none" strike="noStrike">
              <a:effectLst/>
            </a:endParaRPr>
          </a:p>
          <a:p>
            <a:pPr marL="0" indent="0">
              <a:buNone/>
            </a:pPr>
            <a:r>
              <a:rPr lang="en-GB" sz="2000" b="0" i="0" u="none" strike="noStrike">
                <a:effectLst/>
              </a:rPr>
              <a:t>Teaching strategies should focus on </a:t>
            </a:r>
            <a:r>
              <a:rPr lang="en-GB" sz="2000" b="1" i="0" u="none" strike="noStrike">
                <a:effectLst/>
              </a:rPr>
              <a:t>interpreting emotions and responding effectively</a:t>
            </a:r>
            <a:r>
              <a:rPr lang="en-GB" sz="2000" b="0" i="0" u="none" strike="noStrike">
                <a:effectLst/>
              </a:rPr>
              <a:t>.</a:t>
            </a:r>
          </a:p>
          <a:p>
            <a:pPr marL="0" indent="0">
              <a:buNone/>
            </a:pPr>
            <a:endParaRPr lang="en-GB" sz="2000" b="0" i="0" u="none" strike="noStrike">
              <a:effectLst/>
            </a:endParaRPr>
          </a:p>
          <a:p>
            <a:pPr marL="0" indent="0">
              <a:buNone/>
            </a:pPr>
            <a:r>
              <a:rPr lang="en-GB" sz="2000" b="0" i="0" u="none" strike="noStrike">
                <a:effectLst/>
              </a:rPr>
              <a:t>Compassionate nursing balances </a:t>
            </a:r>
            <a:r>
              <a:rPr lang="en-GB" sz="2000" b="1" i="0" u="none" strike="noStrike">
                <a:effectLst/>
              </a:rPr>
              <a:t>understanding, professionalism, and emotional regulation</a:t>
            </a:r>
            <a:r>
              <a:rPr lang="en-GB" sz="2000" b="0" i="0" u="none" strike="noStrike">
                <a:effectLst/>
              </a:rPr>
              <a:t>.</a:t>
            </a:r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7790745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2025C7-B25A-D501-E06A-FE802CD9F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GB" sz="3400" b="1" i="0" u="none" strike="noStrike">
                <a:solidFill>
                  <a:srgbClr val="FFFFFF"/>
                </a:solidFill>
                <a:effectLst/>
              </a:rPr>
              <a:t>Discussion &amp; Questions</a:t>
            </a:r>
            <a:br>
              <a:rPr lang="en-GB" sz="3400" b="0" i="0" u="none" strike="noStrike">
                <a:solidFill>
                  <a:srgbClr val="FFFFFF"/>
                </a:solidFill>
                <a:effectLst/>
              </a:rPr>
            </a:br>
            <a:endParaRPr lang="en-US" sz="34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CC9293-EC11-58F0-DD7A-79D38293EA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318197"/>
            <a:ext cx="9724031" cy="368335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 b="0" i="0" u="none" strike="noStrike">
                <a:effectLst/>
              </a:rPr>
              <a:t>How can nursing curricula better foster cognitive empathy?</a:t>
            </a:r>
          </a:p>
          <a:p>
            <a:pPr marL="0" indent="0">
              <a:buNone/>
            </a:pPr>
            <a:endParaRPr lang="en-GB" sz="2000" b="0" i="0" u="none" strike="noStrike">
              <a:effectLst/>
            </a:endParaRPr>
          </a:p>
          <a:p>
            <a:pPr marL="0" indent="0">
              <a:buNone/>
            </a:pPr>
            <a:r>
              <a:rPr lang="en-GB" sz="2000" b="0" i="0" u="none" strike="noStrike">
                <a:effectLst/>
              </a:rPr>
              <a:t>What are the challenges of balancing empathy and emotional resilience in practice?</a:t>
            </a:r>
          </a:p>
          <a:p>
            <a:pPr marL="0" indent="0">
              <a:buNone/>
            </a:pPr>
            <a:endParaRPr lang="en-GB" sz="2000" b="0" i="0" u="none" strike="noStrike">
              <a:effectLst/>
            </a:endParaRPr>
          </a:p>
          <a:p>
            <a:pPr marL="0" indent="0">
              <a:buNone/>
            </a:pPr>
            <a:r>
              <a:rPr lang="en-GB" sz="2000" b="0" i="0" u="none" strike="noStrike">
                <a:effectLst/>
              </a:rPr>
              <a:t>How can nurses ensure compassionate care without experiencing empathic distress?</a:t>
            </a:r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25084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DF47D4-EB50-74C8-B305-8C6E9A2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C1E8C2-1CC6-F8C0-9265-C018030D22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 lnSpcReduction="10000"/>
          </a:bodyPr>
          <a:lstStyle/>
          <a:p>
            <a:pPr marL="0" indent="0">
              <a:buNone/>
            </a:pPr>
            <a:r>
              <a:rPr lang="en-GB" sz="17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Cuff, B. M. P., Brown, S. J., Taylor, L., &amp; Howat, D. J. (2016). Empathy: A Review of the Concept. </a:t>
            </a:r>
            <a:r>
              <a:rPr lang="en-GB" sz="1700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Emotion Review</a:t>
            </a:r>
            <a:r>
              <a:rPr lang="en-GB" sz="17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GB" sz="1700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8</a:t>
            </a:r>
            <a:r>
              <a:rPr lang="en-GB" sz="17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(2), 144–153. </a:t>
            </a:r>
            <a:r>
              <a:rPr lang="en-GB" sz="1700" u="sng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https://doi.org/10.1177/1754073914558466</a:t>
            </a:r>
            <a:endParaRPr lang="en-GB" sz="17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7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Fernandez, A. V., &amp; Zahavi, D. (2020). Basic empathy: Developing the concept of empathy from the ground up. </a:t>
            </a:r>
            <a:r>
              <a:rPr lang="en-GB" sz="1700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International Journal of Nursing Studies</a:t>
            </a:r>
            <a:r>
              <a:rPr lang="en-GB" sz="17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GB" sz="1700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110</a:t>
            </a:r>
            <a:r>
              <a:rPr lang="en-GB" sz="17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103695. </a:t>
            </a:r>
            <a:r>
              <a:rPr lang="en-GB" sz="1700" u="sng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3"/>
              </a:rPr>
              <a:t>https://doi.org/10.1016/j.ijnurstu.2020.103695</a:t>
            </a:r>
            <a:endParaRPr lang="en-GB" sz="17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7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Hunt, P. A., </a:t>
            </a:r>
            <a:r>
              <a:rPr lang="en-GB" sz="17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Denieffe</a:t>
            </a:r>
            <a:r>
              <a:rPr lang="en-GB" sz="17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S., &amp; Gooney, M. (2017). Burnout and its relationship to empathy in nursing: A review of the literature. </a:t>
            </a:r>
            <a:r>
              <a:rPr lang="en-GB" sz="1700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Journal of Research in Nursing</a:t>
            </a:r>
            <a:r>
              <a:rPr lang="en-GB" sz="17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GB" sz="1700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22</a:t>
            </a:r>
            <a:r>
              <a:rPr lang="en-GB" sz="17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(1–2), 7–22. </a:t>
            </a:r>
            <a:r>
              <a:rPr lang="en-GB" sz="1700" u="sng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4"/>
              </a:rPr>
              <a:t>https://doi.org/10.1177/1744987116678902</a:t>
            </a:r>
            <a:endParaRPr lang="en-GB" sz="17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7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NHS England/Nursing Directorate (2013). Compassion in practice—One year on. </a:t>
            </a:r>
            <a:r>
              <a:rPr lang="en-GB" sz="1700" u="sng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5"/>
              </a:rPr>
              <a:t>https://www.england.nhs.uk/wp-content/uploads/2016/05/cip-one-year-on.pdf</a:t>
            </a:r>
            <a:r>
              <a:rPr lang="en-GB" sz="17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Accessed on 5 September 2024.</a:t>
            </a:r>
            <a:endParaRPr lang="en-GB" sz="17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7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Preckel</a:t>
            </a:r>
            <a:r>
              <a:rPr lang="en-GB" sz="17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K., Kanske, P., &amp; Singer, T. (2018). On the interaction of social affect and cognition: Empathy, compassion and theory of mind. </a:t>
            </a:r>
            <a:r>
              <a:rPr lang="en-GB" sz="1700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Current Opinion in </a:t>
            </a:r>
            <a:r>
              <a:rPr lang="en-GB" sz="1700" i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Behavioral</a:t>
            </a:r>
            <a:r>
              <a:rPr lang="en-GB" sz="1700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Sciences</a:t>
            </a:r>
            <a:r>
              <a:rPr lang="en-GB" sz="17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GB" sz="1700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19</a:t>
            </a:r>
            <a:r>
              <a:rPr lang="en-GB" sz="17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1–6. </a:t>
            </a:r>
            <a:r>
              <a:rPr lang="en-GB" sz="1700" u="sng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6"/>
              </a:rPr>
              <a:t>https://doi.org/10.1016/j.cobeha.2017.07.010</a:t>
            </a:r>
            <a:endParaRPr lang="en-GB" sz="1700" u="sng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7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Sterr</a:t>
            </a:r>
            <a:r>
              <a:rPr lang="en-GB" sz="17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F., </a:t>
            </a:r>
            <a:r>
              <a:rPr lang="en-GB" sz="17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Sikl</a:t>
            </a:r>
            <a:r>
              <a:rPr lang="en-GB" sz="17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P., Eichner, I., </a:t>
            </a:r>
            <a:r>
              <a:rPr lang="en-GB" sz="17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Loeckle</a:t>
            </a:r>
            <a:r>
              <a:rPr lang="en-GB" sz="17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J., </a:t>
            </a:r>
            <a:r>
              <a:rPr lang="en-GB" sz="17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Ellsässer</a:t>
            </a:r>
            <a:r>
              <a:rPr lang="en-GB" sz="17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J., Schröder, R., </a:t>
            </a:r>
            <a:r>
              <a:rPr lang="en-GB" sz="17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Mirbeth</a:t>
            </a:r>
            <a:r>
              <a:rPr lang="en-GB" sz="17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C., Perez Hendricks, R., &amp; </a:t>
            </a:r>
            <a:r>
              <a:rPr lang="en-GB" sz="17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Sirsch</a:t>
            </a:r>
            <a:r>
              <a:rPr lang="en-GB" sz="17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E. (2023). Patients’ experience of single room isolation in hospitals: An integrative review. </a:t>
            </a:r>
            <a:r>
              <a:rPr lang="en-GB" sz="17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Kontakt</a:t>
            </a:r>
            <a:r>
              <a:rPr lang="en-GB" sz="17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25(4), 276–285. </a:t>
            </a:r>
            <a:r>
              <a:rPr lang="en-GB" sz="17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7"/>
              </a:rPr>
              <a:t>https://doi.org/10.32725/kont.2023.048</a:t>
            </a:r>
            <a:r>
              <a:rPr lang="en-GB" sz="17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GB" sz="1700" u="sng" kern="100" dirty="0">
              <a:latin typeface="Times New Roman" panose="0202060305040502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30034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AADF7F-83E7-BA6F-B90A-2AC17E717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Testimonies of patients in isolation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991A4E-8550-4BB4-14D7-D012BB8957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700"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have never been in jail before, but I would assume that it would be [a] similar experience. </a:t>
            </a:r>
          </a:p>
          <a:p>
            <a:pPr marL="0" indent="0">
              <a:buNone/>
            </a:pPr>
            <a:r>
              <a:rPr lang="en-GB" sz="1700"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en-GB" sz="1700"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miss the fresh air and landscape of the outside world.</a:t>
            </a:r>
          </a:p>
          <a:p>
            <a:pPr marL="0" indent="0">
              <a:buNone/>
            </a:pPr>
            <a:r>
              <a:rPr lang="en-GB" sz="17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en-GB" sz="1700"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feel that there is no longer meaning to life, […] my life and memories are not real.</a:t>
            </a:r>
          </a:p>
          <a:p>
            <a:pPr marL="0" indent="0">
              <a:buNone/>
            </a:pPr>
            <a:r>
              <a:rPr lang="en-GB" sz="17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en-GB" sz="1700"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Every day I wonder – when will this life ever end?</a:t>
            </a:r>
          </a:p>
          <a:p>
            <a:pPr marL="0" indent="0">
              <a:buNone/>
            </a:pPr>
            <a:r>
              <a:rPr lang="en-GB" sz="1700"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en-GB" sz="1700"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became even more anxious. The whole treatment process was so terrible I would rather be dead.</a:t>
            </a:r>
          </a:p>
          <a:p>
            <a:pPr marL="0" indent="0">
              <a:buNone/>
            </a:pPr>
            <a:r>
              <a:rPr lang="en-GB" sz="1700"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en-GB" sz="1700"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There is nothing in here, no clocks, no TV, no mirrors. Staying in a 2 × 2 m room without any television, with nothing, just looking at the wall, this is bad for the mind.</a:t>
            </a:r>
          </a:p>
          <a:p>
            <a:pPr marL="0" indent="0">
              <a:buNone/>
            </a:pPr>
            <a:r>
              <a:rPr lang="en-GB" sz="1700"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en-US" sz="1700"/>
          </a:p>
        </p:txBody>
      </p:sp>
    </p:spTree>
    <p:extLst>
      <p:ext uri="{BB962C8B-B14F-4D97-AF65-F5344CB8AC3E}">
        <p14:creationId xmlns:p14="http://schemas.microsoft.com/office/powerpoint/2010/main" val="10345322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3BA1BE-B155-81D8-248D-7C84262D0F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2C9092D-2466-3F9B-7304-82B50406A8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B61BA4AC-AFB4-B636-F25E-79CFB890FF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4441183-EBA9-632E-1782-DAEC44F360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92E5D3C-57B8-BCE5-87D5-59D28FF4CC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236E671-64EB-F4B1-FE7C-E597091FA7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236C9C1-49DF-A516-4102-23C16FF59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B78FA5E-0B45-D1EC-57DE-0428AC06EC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F3561D-6DD8-4E9D-FE76-70D7B3E250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Testimonies of patients in isolation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4A38A7-1401-50DC-2B1F-951CCEDB45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7695" y="775792"/>
            <a:ext cx="6997911" cy="568413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600" dirty="0">
                <a:solidFill>
                  <a:srgbClr val="141413"/>
                </a:solidFill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feel sad and helpless. Stressed and insecure.</a:t>
            </a:r>
          </a:p>
          <a:p>
            <a:pPr marL="0" indent="0">
              <a:buNone/>
            </a:pPr>
            <a:endParaRPr lang="en-GB" sz="1600" dirty="0">
              <a:solidFill>
                <a:srgbClr val="141413"/>
              </a:solidFill>
              <a:effectLst/>
              <a:latin typeface="Helvetica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600" dirty="0">
                <a:solidFill>
                  <a:srgbClr val="141413"/>
                </a:solidFill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can’t see my daughter and be close to her. That hurts me most, as she was looking for me.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141413"/>
                </a:solidFill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141413"/>
                </a:solidFill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most difficult is the situation itself, the isolation. You feel inferior. It’s bad.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141413"/>
                </a:solidFill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141413"/>
                </a:solidFill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wish I felt more cared for. It is difficult to get information from staff regarding my condition and treatment plans. Everyone is professional and I am happy with the quality of care being provided. But communication is difficult. Depending on staff feels awful.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141413"/>
                </a:solidFill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141413"/>
                </a:solidFill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feel sorry for the nurses as they work tirelessly in heavy anti-contamination clothing and gear.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141413"/>
                </a:solidFill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141413"/>
                </a:solidFill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thinking that it would have gone bad, so I should be grateful. Perhaps I can use this time to reflect on my life.</a:t>
            </a:r>
          </a:p>
          <a:p>
            <a:pPr marL="0" indent="0">
              <a:buNone/>
            </a:pPr>
            <a:r>
              <a:rPr lang="en-GB" sz="1700" dirty="0"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35592520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475</TotalTime>
  <Words>1099</Words>
  <Application>Microsoft Macintosh PowerPoint</Application>
  <PresentationFormat>Widescreen</PresentationFormat>
  <Paragraphs>83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Aptos</vt:lpstr>
      <vt:lpstr>Aptos Display</vt:lpstr>
      <vt:lpstr>Arial</vt:lpstr>
      <vt:lpstr>Calibri</vt:lpstr>
      <vt:lpstr>Helvetica</vt:lpstr>
      <vt:lpstr>Times New Roman</vt:lpstr>
      <vt:lpstr>Office Theme</vt:lpstr>
      <vt:lpstr>Empathy in Nursing </vt:lpstr>
      <vt:lpstr>Key Priorities in Nursing (NHS 2013) </vt:lpstr>
      <vt:lpstr>Empathy </vt:lpstr>
      <vt:lpstr>The Challenge of Defining Empathy </vt:lpstr>
      <vt:lpstr>Cognitive vs. Emotional Empathy </vt:lpstr>
      <vt:lpstr>Avoiding Empathic Distress </vt:lpstr>
      <vt:lpstr>Phenomenological Perspective on Empathy </vt:lpstr>
      <vt:lpstr>Empathy in Nursing Practice </vt:lpstr>
      <vt:lpstr>Empathy and Nursing Curricula </vt:lpstr>
      <vt:lpstr>Conclusion </vt:lpstr>
      <vt:lpstr>Discussion &amp; Questions </vt:lpstr>
      <vt:lpstr>References</vt:lpstr>
      <vt:lpstr>Testimonies of patients in isolation</vt:lpstr>
      <vt:lpstr>Testimonies of patients in isolation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Evi Stamatiou</dc:creator>
  <cp:lastModifiedBy>Evi Stamatiou</cp:lastModifiedBy>
  <cp:revision>7</cp:revision>
  <dcterms:created xsi:type="dcterms:W3CDTF">2025-03-11T14:33:59Z</dcterms:created>
  <dcterms:modified xsi:type="dcterms:W3CDTF">2025-03-20T14:44:12Z</dcterms:modified>
</cp:coreProperties>
</file>